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sldIdLst>
    <p:sldId id="256" r:id="rId2"/>
    <p:sldId id="285" r:id="rId3"/>
    <p:sldId id="286" r:id="rId4"/>
    <p:sldId id="287" r:id="rId5"/>
    <p:sldId id="288" r:id="rId6"/>
    <p:sldId id="289" r:id="rId7"/>
    <p:sldId id="29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3" autoAdjust="0"/>
    <p:restoredTop sz="94660"/>
  </p:normalViewPr>
  <p:slideViewPr>
    <p:cSldViewPr>
      <p:cViewPr varScale="1">
        <p:scale>
          <a:sx n="117" d="100"/>
          <a:sy n="117" d="100"/>
        </p:scale>
        <p:origin x="-151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4639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4835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57574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54814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6088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072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84026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7294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5688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2691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8611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909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85346" y="2912232"/>
            <a:ext cx="3830406" cy="287896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4629150" y="2912232"/>
            <a:ext cx="3821518" cy="287896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756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965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197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0408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B106E36-FD25-4E2D-B0AA-010F637433A0}" type="datetimeFigureOut">
              <a:rPr lang="ru-RU" smtClean="0"/>
              <a:pPr/>
              <a:t>06.12.2021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6354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106E36-FD25-4E2D-B0AA-010F637433A0}" type="datetimeFigureOut">
              <a:rPr lang="ru-RU" smtClean="0"/>
              <a:pPr/>
              <a:t>06.12.2021</a:t>
            </a:fld>
            <a:endParaRPr lang="ru-RU"/>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704381995"/>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transition>
    <p:split/>
  </p:transition>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2908" y="2214554"/>
            <a:ext cx="8982668" cy="4240591"/>
          </a:xfrm>
          <a:prstGeom prst="roundRect">
            <a:avLst>
              <a:gd name="adj" fmla="val 16667"/>
            </a:avLst>
          </a:prstGeom>
          <a:ln>
            <a:noFill/>
          </a:ln>
          <a:effectLst>
            <a:outerShdw blurRad="152400" dist="12000" dir="900000" sy="98000" kx="110000" ky="200000" algn="tl" rotWithShape="0">
              <a:srgbClr val="000000">
                <a:alpha val="30000"/>
              </a:srgbClr>
            </a:outerShdw>
            <a:softEdge rad="0"/>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Прямоугольник 5"/>
          <p:cNvSpPr/>
          <p:nvPr/>
        </p:nvSpPr>
        <p:spPr>
          <a:xfrm>
            <a:off x="-142908" y="142852"/>
            <a:ext cx="9802733"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cs typeface="MV Boli" pitchFamily="2" charset="0"/>
              </a:rPr>
              <a:t>Херсонський державний аграрно-економічний університет</a:t>
            </a:r>
            <a:endParaRPr lang="ru-RU" sz="54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Рисунок 1">
            <a:extLst>
              <a:ext uri="{FF2B5EF4-FFF2-40B4-BE49-F238E27FC236}">
                <a16:creationId xmlns="" xmlns:a16="http://schemas.microsoft.com/office/drawing/2014/main" id="{66BB1917-996E-45CC-9ADF-37FFF0E8BA3F}"/>
              </a:ext>
            </a:extLst>
          </p:cNvPr>
          <p:cNvPicPr>
            <a:picLocks noChangeAspect="1"/>
          </p:cNvPicPr>
          <p:nvPr/>
        </p:nvPicPr>
        <p:blipFill>
          <a:blip r:embed="rId5"/>
          <a:stretch>
            <a:fillRect/>
          </a:stretch>
        </p:blipFill>
        <p:spPr>
          <a:xfrm>
            <a:off x="0" y="0"/>
            <a:ext cx="682811" cy="682811"/>
          </a:xfrm>
          <a:prstGeom prst="rect">
            <a:avLst/>
          </a:prstGeom>
        </p:spPr>
      </p:pic>
    </p:spTree>
  </p:cSld>
  <p:clrMapOvr>
    <a:masterClrMapping/>
  </p:clrMapOvr>
  <p:transition spd="slow">
    <p:split/>
    <p:sndAc>
      <p:stSnd>
        <p:snd r:embed="rId2" name="drumroll.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16632"/>
            <a:ext cx="7858180" cy="1477328"/>
          </a:xfrm>
          <a:prstGeom prst="rect">
            <a:avLst/>
          </a:prstGeom>
          <a:noFill/>
        </p:spPr>
        <p:txBody>
          <a:bodyPr wrap="square" rtlCol="0">
            <a:spAutoFit/>
          </a:bodyPr>
          <a:lstStyle/>
          <a:p>
            <a:r>
              <a:rPr lang="uk-UA" sz="2400" b="1" dirty="0">
                <a:solidFill>
                  <a:srgbClr val="FFC000"/>
                </a:solidFill>
              </a:rPr>
              <a:t>Документи, які Здобувач надає</a:t>
            </a:r>
            <a:endParaRPr lang="ru-RU" sz="2400" b="1" dirty="0">
              <a:solidFill>
                <a:srgbClr val="FFC000"/>
              </a:solidFill>
            </a:endParaRPr>
          </a:p>
          <a:p>
            <a:r>
              <a:rPr lang="uk-UA" sz="2400" b="1" dirty="0">
                <a:solidFill>
                  <a:srgbClr val="FFC000"/>
                </a:solidFill>
              </a:rPr>
              <a:t>завідувачу кафедри для про проведення попередньої експертизи:</a:t>
            </a:r>
            <a:endParaRPr lang="ru-RU" sz="2400" b="1" dirty="0">
              <a:solidFill>
                <a:srgbClr val="FFC000"/>
              </a:solidFill>
            </a:endParaRPr>
          </a:p>
          <a:p>
            <a:endParaRPr lang="ru-RU" dirty="0"/>
          </a:p>
        </p:txBody>
      </p:sp>
      <p:sp>
        <p:nvSpPr>
          <p:cNvPr id="6" name="TextBox 5"/>
          <p:cNvSpPr txBox="1"/>
          <p:nvPr/>
        </p:nvSpPr>
        <p:spPr>
          <a:xfrm>
            <a:off x="428596" y="1285860"/>
            <a:ext cx="8072494" cy="3416320"/>
          </a:xfrm>
          <a:prstGeom prst="rect">
            <a:avLst/>
          </a:prstGeom>
          <a:noFill/>
        </p:spPr>
        <p:txBody>
          <a:bodyPr wrap="square" rtlCol="0">
            <a:spAutoFit/>
          </a:bodyPr>
          <a:lstStyle/>
          <a:p>
            <a:pPr marL="742950" lvl="1" indent="-285750" algn="just">
              <a:buFont typeface="Wingdings" panose="05000000000000000000" pitchFamily="2" charset="2"/>
              <a:buChar char="Ø"/>
            </a:pPr>
            <a:r>
              <a:rPr lang="uk-UA" dirty="0"/>
              <a:t>Дисертація;</a:t>
            </a:r>
            <a:endParaRPr lang="ru-RU" sz="1050" dirty="0"/>
          </a:p>
          <a:p>
            <a:pPr marL="742950" lvl="1" indent="-285750" algn="just">
              <a:buFont typeface="Wingdings" panose="05000000000000000000" pitchFamily="2" charset="2"/>
              <a:buChar char="Ø"/>
            </a:pPr>
            <a:r>
              <a:rPr lang="uk-UA" dirty="0"/>
              <a:t>висновок наукового керівника/керівників (або кафедри);</a:t>
            </a:r>
            <a:endParaRPr lang="ru-RU" sz="1050" dirty="0"/>
          </a:p>
          <a:p>
            <a:pPr marL="742950" lvl="1" indent="-285750" algn="just">
              <a:buFont typeface="Wingdings" panose="05000000000000000000" pitchFamily="2" charset="2"/>
              <a:buChar char="Ø"/>
            </a:pPr>
            <a:r>
              <a:rPr lang="uk-UA" dirty="0"/>
              <a:t>академічна довідка про виконання відповідної</a:t>
            </a:r>
            <a:r>
              <a:rPr lang="ru-RU" sz="1050" dirty="0"/>
              <a:t> </a:t>
            </a:r>
            <a:r>
              <a:rPr lang="uk-UA" dirty="0"/>
              <a:t>ОНП;</a:t>
            </a:r>
            <a:endParaRPr lang="ru-RU" sz="1050" dirty="0"/>
          </a:p>
          <a:p>
            <a:pPr marL="742950" lvl="1" indent="-285750" algn="just">
              <a:buFont typeface="Wingdings" panose="05000000000000000000" pitchFamily="2" charset="2"/>
              <a:buChar char="Ø"/>
            </a:pPr>
            <a:r>
              <a:rPr lang="uk-UA" dirty="0"/>
              <a:t>довідка з бібліотеки про публікації Здобувача, в яких висвітлені основні наукові результати дисертації;</a:t>
            </a:r>
            <a:endParaRPr lang="ru-RU" sz="1050" dirty="0"/>
          </a:p>
          <a:p>
            <a:pPr marL="742950" lvl="1" indent="-285750" algn="just">
              <a:buFont typeface="Wingdings" panose="05000000000000000000" pitchFamily="2" charset="2"/>
              <a:buChar char="Ø"/>
            </a:pPr>
            <a:r>
              <a:rPr lang="uk-UA" dirty="0"/>
              <a:t>витяг Вченої ради Університету з інформацією про призначених рецензентів, кандидатури яких пропонуються до складу разової СВР, та визначену кафедру, на фаховому семінарі якої проводитиметься попередня експертиза дисертації;</a:t>
            </a:r>
            <a:endParaRPr lang="ru-RU" sz="1050" dirty="0"/>
          </a:p>
          <a:p>
            <a:pPr marL="742950" lvl="1" indent="-285750" algn="just">
              <a:buFont typeface="Wingdings" panose="05000000000000000000" pitchFamily="2" charset="2"/>
              <a:buChar char="Ø"/>
            </a:pPr>
            <a:r>
              <a:rPr lang="uk-UA" dirty="0"/>
              <a:t>довідка про результати перевірки на академічний плагіат рукопису дисертації.</a:t>
            </a:r>
            <a:endParaRPr lang="ru-RU" sz="1050" dirty="0"/>
          </a:p>
          <a:p>
            <a:endParaRPr lang="ru-RU" dirty="0"/>
          </a:p>
        </p:txBody>
      </p:sp>
      <p:pic>
        <p:nvPicPr>
          <p:cNvPr id="13314" name="Picture 2" descr="Роспотребнадзор может продлить антиковидные рекомендации на новый учебный  год - Парламентская газета"/>
          <p:cNvPicPr>
            <a:picLocks noChangeAspect="1" noChangeArrowheads="1"/>
          </p:cNvPicPr>
          <p:nvPr/>
        </p:nvPicPr>
        <p:blipFill>
          <a:blip r:embed="rId2" cstate="print"/>
          <a:srcRect/>
          <a:stretch>
            <a:fillRect/>
          </a:stretch>
        </p:blipFill>
        <p:spPr bwMode="auto">
          <a:xfrm>
            <a:off x="3985419" y="4221088"/>
            <a:ext cx="4064499" cy="194079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pic>
        <p:nvPicPr>
          <p:cNvPr id="13316" name="Picture 4" descr="5 советов, которые сделают ваш учебный год успешным!"/>
          <p:cNvPicPr>
            <a:picLocks noChangeAspect="1" noChangeArrowheads="1"/>
          </p:cNvPicPr>
          <p:nvPr/>
        </p:nvPicPr>
        <p:blipFill>
          <a:blip r:embed="rId3" cstate="print"/>
          <a:srcRect/>
          <a:stretch>
            <a:fillRect/>
          </a:stretch>
        </p:blipFill>
        <p:spPr bwMode="auto">
          <a:xfrm>
            <a:off x="1043608" y="4626274"/>
            <a:ext cx="2490640" cy="2034607"/>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76200"/>
          </a:effectLst>
        </p:spPr>
      </p:pic>
      <p:pic>
        <p:nvPicPr>
          <p:cNvPr id="7" name="Рисунок 11">
            <a:extLst>
              <a:ext uri="{FF2B5EF4-FFF2-40B4-BE49-F238E27FC236}">
                <a16:creationId xmlns="" xmlns:a16="http://schemas.microsoft.com/office/drawing/2014/main" id="{C3B7010E-9BC8-49BF-8172-C0CAA310C03A}"/>
              </a:ext>
            </a:extLst>
          </p:cNvPr>
          <p:cNvPicPr>
            <a:picLocks noChangeAspect="1" noChangeArrowheads="1"/>
          </p:cNvPicPr>
          <p:nvPr/>
        </p:nvPicPr>
        <p:blipFill>
          <a:blip r:embed="rId4"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1071547"/>
            <a:ext cx="8358246" cy="2862322"/>
          </a:xfrm>
          <a:prstGeom prst="rect">
            <a:avLst/>
          </a:prstGeom>
          <a:noFill/>
        </p:spPr>
        <p:txBody>
          <a:bodyPr wrap="square" rtlCol="0">
            <a:spAutoFit/>
          </a:bodyPr>
          <a:lstStyle/>
          <a:p>
            <a:pPr marL="285750" lvl="0" indent="-285750" algn="just">
              <a:buFont typeface="Wingdings" panose="05000000000000000000" pitchFamily="2" charset="2"/>
              <a:buChar char="Ø"/>
            </a:pPr>
            <a:r>
              <a:rPr lang="uk-UA" dirty="0"/>
              <a:t>Подання Здобувачем заяви щодо утворення разової СВР на ім'я голови Вченої ради ЗВО.</a:t>
            </a:r>
            <a:endParaRPr lang="ru-RU" dirty="0"/>
          </a:p>
          <a:p>
            <a:pPr marL="285750" lvl="0" indent="-285750" algn="just">
              <a:buFont typeface="Wingdings" panose="05000000000000000000" pitchFamily="2" charset="2"/>
              <a:buChar char="Ø"/>
            </a:pPr>
            <a:r>
              <a:rPr lang="uk-UA" dirty="0"/>
              <a:t>формування пропозицій щодо складу разової СВР Вченою радою ЗВО.</a:t>
            </a:r>
            <a:endParaRPr lang="ru-RU" dirty="0"/>
          </a:p>
          <a:p>
            <a:pPr marL="285750" lvl="0" indent="-285750" algn="just">
              <a:buFont typeface="Wingdings" panose="05000000000000000000" pitchFamily="2" charset="2"/>
              <a:buChar char="Ø"/>
            </a:pPr>
            <a:r>
              <a:rPr lang="uk-UA" dirty="0"/>
              <a:t>затвердження складу разової СВР наказом МОН України (оформляється впродовж місяця після надходження клопотання) за клопотанням ЗВО з відповідним обґрунтуванням та інформуванням про</a:t>
            </a:r>
            <a:r>
              <a:rPr lang="ru-RU" dirty="0"/>
              <a:t> </a:t>
            </a:r>
            <a:r>
              <a:rPr lang="uk-UA" dirty="0"/>
              <a:t>наявність належних умов для функціонування разової СВР + персональний склад разової СВР (ПІП, місце основної роботи, публікації по дисертації).</a:t>
            </a:r>
            <a:endParaRPr lang="ru-RU" dirty="0"/>
          </a:p>
          <a:p>
            <a:endParaRPr lang="ru-RU" dirty="0"/>
          </a:p>
        </p:txBody>
      </p:sp>
      <p:sp>
        <p:nvSpPr>
          <p:cNvPr id="7" name="Прямоугольник 6"/>
          <p:cNvSpPr/>
          <p:nvPr/>
        </p:nvSpPr>
        <p:spPr>
          <a:xfrm>
            <a:off x="1537218" y="249317"/>
            <a:ext cx="5855250" cy="584775"/>
          </a:xfrm>
          <a:prstGeom prst="rect">
            <a:avLst/>
          </a:prstGeom>
          <a:noFill/>
        </p:spPr>
        <p:txBody>
          <a:bodyPr wrap="square" lIns="91440" tIns="45720" rIns="91440" bIns="45720">
            <a:spAutoFit/>
          </a:bodyPr>
          <a:lstStyle/>
          <a:p>
            <a:pPr algn="ctr"/>
            <a:r>
              <a:rPr lang="uk-UA" sz="3200" b="1" cap="none" spc="0" dirty="0">
                <a:ln w="12700">
                  <a:solidFill>
                    <a:schemeClr val="tx1">
                      <a:lumMod val="65000"/>
                      <a:lumOff val="35000"/>
                    </a:schemeClr>
                  </a:solidFill>
                  <a:prstDash val="solid"/>
                </a:ln>
                <a:solidFill>
                  <a:srgbClr val="FFC000"/>
                </a:solidFill>
              </a:rPr>
              <a:t>2. Утворення разової СВР</a:t>
            </a:r>
            <a:endParaRPr lang="ru-RU" sz="3200" b="1" cap="none" spc="0" dirty="0">
              <a:ln w="12700">
                <a:solidFill>
                  <a:schemeClr val="tx1">
                    <a:lumMod val="65000"/>
                    <a:lumOff val="35000"/>
                  </a:schemeClr>
                </a:solidFill>
                <a:prstDash val="solid"/>
              </a:ln>
              <a:solidFill>
                <a:srgbClr val="FFC000"/>
              </a:solidFill>
            </a:endParaRPr>
          </a:p>
        </p:txBody>
      </p:sp>
      <p:pic>
        <p:nvPicPr>
          <p:cNvPr id="12290" name="Picture 2" descr="Наука и техника: 10 русскоязычных Youtube-каналов, на которые стоит  подписаться | gagadget.com"/>
          <p:cNvPicPr>
            <a:picLocks noChangeAspect="1" noChangeArrowheads="1"/>
          </p:cNvPicPr>
          <p:nvPr/>
        </p:nvPicPr>
        <p:blipFill>
          <a:blip r:embed="rId2" cstate="print"/>
          <a:srcRect/>
          <a:stretch>
            <a:fillRect/>
          </a:stretch>
        </p:blipFill>
        <p:spPr bwMode="auto">
          <a:xfrm>
            <a:off x="1537218" y="3429000"/>
            <a:ext cx="5340748" cy="3168603"/>
          </a:xfrm>
          <a:prstGeom prst="roundRect">
            <a:avLst>
              <a:gd name="adj" fmla="val 8594"/>
            </a:avLst>
          </a:prstGeom>
          <a:solidFill>
            <a:srgbClr val="FFFFFF">
              <a:shade val="85000"/>
            </a:srgbClr>
          </a:solidFill>
          <a:ln>
            <a:noFill/>
          </a:ln>
          <a:effectLst>
            <a:outerShdw blurRad="584200" dist="50800" dir="5400000" algn="ctr" rotWithShape="0">
              <a:srgbClr val="000000">
                <a:alpha val="43137"/>
              </a:srgbClr>
            </a:outerShdw>
            <a:reflection blurRad="12700" stA="38000" endPos="28000" dist="5000" dir="5400000" sy="-100000" algn="bl" rotWithShape="0"/>
            <a:softEdge rad="317500"/>
          </a:effectLst>
        </p:spPr>
      </p:pic>
      <p:pic>
        <p:nvPicPr>
          <p:cNvPr id="8" name="Рисунок 11">
            <a:extLst>
              <a:ext uri="{FF2B5EF4-FFF2-40B4-BE49-F238E27FC236}">
                <a16:creationId xmlns="" xmlns:a16="http://schemas.microsoft.com/office/drawing/2014/main" id="{655C7761-974E-42B6-8AC7-6173407D8D2F}"/>
              </a:ext>
            </a:extLst>
          </p:cNvPr>
          <p:cNvPicPr>
            <a:picLocks noChangeAspect="1" noChangeArrowheads="1"/>
          </p:cNvPicPr>
          <p:nvPr/>
        </p:nvPicPr>
        <p:blipFill>
          <a:blip r:embed="rId3"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214290"/>
            <a:ext cx="7286676" cy="984885"/>
          </a:xfrm>
          <a:prstGeom prst="rect">
            <a:avLst/>
          </a:prstGeom>
          <a:noFill/>
        </p:spPr>
        <p:txBody>
          <a:bodyPr wrap="square" rtlCol="0">
            <a:spAutoFit/>
          </a:bodyPr>
          <a:lstStyle/>
          <a:p>
            <a:r>
              <a:rPr lang="uk-UA" sz="2000" b="1" dirty="0">
                <a:solidFill>
                  <a:srgbClr val="FFC000"/>
                </a:solidFill>
              </a:rPr>
              <a:t>Необхідні документи для прийняття Вченою радою Університету рішення про утворення разової СВР:</a:t>
            </a:r>
            <a:endParaRPr lang="ru-RU" sz="2000" b="1" dirty="0">
              <a:solidFill>
                <a:srgbClr val="FFC000"/>
              </a:solidFill>
            </a:endParaRPr>
          </a:p>
          <a:p>
            <a:endParaRPr lang="ru-RU" dirty="0"/>
          </a:p>
        </p:txBody>
      </p:sp>
      <p:sp>
        <p:nvSpPr>
          <p:cNvPr id="8" name="TextBox 7"/>
          <p:cNvSpPr txBox="1"/>
          <p:nvPr/>
        </p:nvSpPr>
        <p:spPr>
          <a:xfrm>
            <a:off x="357158" y="1071547"/>
            <a:ext cx="8358246" cy="4247317"/>
          </a:xfrm>
          <a:prstGeom prst="rect">
            <a:avLst/>
          </a:prstGeom>
          <a:noFill/>
        </p:spPr>
        <p:txBody>
          <a:bodyPr wrap="square" rtlCol="0">
            <a:spAutoFit/>
          </a:bodyPr>
          <a:lstStyle/>
          <a:p>
            <a:pPr marL="285750" lvl="0" indent="-285750" algn="just">
              <a:buFont typeface="Wingdings" panose="05000000000000000000" pitchFamily="2" charset="2"/>
              <a:buChar char="Ø"/>
            </a:pPr>
            <a:r>
              <a:rPr lang="uk-UA" dirty="0"/>
              <a:t>заява на ім'я Голови Вченої ради Університету з</a:t>
            </a:r>
            <a:r>
              <a:rPr lang="ru-RU" dirty="0"/>
              <a:t> </a:t>
            </a:r>
            <a:r>
              <a:rPr lang="uk-UA" dirty="0"/>
              <a:t>проханням утворити разову СВР;</a:t>
            </a:r>
            <a:endParaRPr lang="ru-RU" dirty="0"/>
          </a:p>
          <a:p>
            <a:pPr marL="285750" lvl="0" indent="-285750" algn="just">
              <a:buFont typeface="Wingdings" panose="05000000000000000000" pitchFamily="2" charset="2"/>
              <a:buChar char="Ø"/>
            </a:pPr>
            <a:r>
              <a:rPr lang="uk-UA" dirty="0"/>
              <a:t>рішення засідання кафедри, на якій проходить підготовку Здобувач, про виконання наукової складової ОНП відповідної спеціальності, оформлене у вигляді витягу з протоколу;</a:t>
            </a:r>
            <a:endParaRPr lang="ru-RU" dirty="0"/>
          </a:p>
          <a:p>
            <a:pPr marL="285750" lvl="0" indent="-285750" algn="just">
              <a:buFont typeface="Wingdings" panose="05000000000000000000" pitchFamily="2" charset="2"/>
              <a:buChar char="Ø"/>
            </a:pPr>
            <a:r>
              <a:rPr lang="uk-UA" dirty="0"/>
              <a:t>висновок наукового керівника/керівників (або</a:t>
            </a:r>
            <a:r>
              <a:rPr lang="ru-RU" dirty="0"/>
              <a:t> </a:t>
            </a:r>
            <a:r>
              <a:rPr lang="uk-UA" dirty="0"/>
              <a:t>кафедри);</a:t>
            </a:r>
            <a:endParaRPr lang="ru-RU" dirty="0"/>
          </a:p>
          <a:p>
            <a:pPr marL="285750" lvl="0" indent="-285750" algn="just">
              <a:buFont typeface="Wingdings" panose="05000000000000000000" pitchFamily="2" charset="2"/>
              <a:buChar char="Ø"/>
            </a:pPr>
            <a:r>
              <a:rPr lang="uk-UA" dirty="0"/>
              <a:t>академічна довідка про виконання відповідної ОНП;</a:t>
            </a:r>
            <a:endParaRPr lang="ru-RU" dirty="0"/>
          </a:p>
          <a:p>
            <a:pPr marL="285750" lvl="0" indent="-285750" algn="just">
              <a:buFont typeface="Wingdings" panose="05000000000000000000" pitchFamily="2" charset="2"/>
              <a:buChar char="Ø"/>
            </a:pPr>
            <a:r>
              <a:rPr lang="uk-UA" dirty="0"/>
              <a:t>подання </a:t>
            </a:r>
            <a:r>
              <a:rPr lang="uk-UA" dirty="0" smtClean="0"/>
              <a:t>начальника </a:t>
            </a:r>
            <a:r>
              <a:rPr lang="uk-UA" smtClean="0"/>
              <a:t>науково-технічного </a:t>
            </a:r>
            <a:r>
              <a:rPr lang="uk-UA" smtClean="0"/>
              <a:t>відділу </a:t>
            </a:r>
            <a:r>
              <a:rPr lang="uk-UA" dirty="0"/>
              <a:t>ННІ з пропозиціями щодо кандидатур голови разової СВР та опонентів;</a:t>
            </a:r>
            <a:endParaRPr lang="ru-RU" dirty="0"/>
          </a:p>
          <a:p>
            <a:pPr marL="285750" lvl="0" indent="-285750" algn="just">
              <a:buFont typeface="Wingdings" panose="05000000000000000000" pitchFamily="2" charset="2"/>
              <a:buChar char="Ø"/>
            </a:pPr>
            <a:r>
              <a:rPr lang="uk-UA" dirty="0"/>
              <a:t>довідки з бібліотеки Університету про наукові публікації (за науковим напрямом, за яким підготовлено дисертацію) пропонованого голови разової СВР та опонентів;</a:t>
            </a:r>
            <a:endParaRPr lang="ru-RU" dirty="0"/>
          </a:p>
          <a:p>
            <a:pPr marL="285750" lvl="0" indent="-285750" algn="just">
              <a:buFont typeface="Wingdings" panose="05000000000000000000" pitchFamily="2" charset="2"/>
              <a:buChar char="Ø"/>
            </a:pPr>
            <a:r>
              <a:rPr lang="uk-UA" dirty="0"/>
              <a:t>довідка про перевірку дисертації на плагіат;</a:t>
            </a:r>
            <a:endParaRPr lang="ru-RU" dirty="0"/>
          </a:p>
          <a:p>
            <a:pPr marL="285750" lvl="0" indent="-285750" algn="just">
              <a:buFont typeface="Wingdings" panose="05000000000000000000" pitchFamily="2" charset="2"/>
              <a:buChar char="Ø"/>
            </a:pPr>
            <a:r>
              <a:rPr lang="uk-UA" dirty="0"/>
              <a:t>згоди передбачуваних голови разової СВР та</a:t>
            </a:r>
            <a:r>
              <a:rPr lang="ru-RU" dirty="0"/>
              <a:t> </a:t>
            </a:r>
            <a:r>
              <a:rPr lang="uk-UA" dirty="0"/>
              <a:t>опонентів.</a:t>
            </a:r>
            <a:endParaRPr lang="ru-RU" dirty="0"/>
          </a:p>
          <a:p>
            <a:endParaRPr lang="ru-RU" dirty="0"/>
          </a:p>
        </p:txBody>
      </p:sp>
      <p:pic>
        <p:nvPicPr>
          <p:cNvPr id="11266" name="Picture 2" descr="Человек и Наука в электронной библиотеке. Автореферат и диссертация по  истории, философии, филологии, искусствоведению, социологии, политологии и  культурологии. Скачайте бесплатно авторефераты диссертаций по гуманитарным  наукам."/>
          <p:cNvPicPr>
            <a:picLocks noChangeAspect="1" noChangeArrowheads="1"/>
          </p:cNvPicPr>
          <p:nvPr/>
        </p:nvPicPr>
        <p:blipFill>
          <a:blip r:embed="rId2" cstate="print"/>
          <a:srcRect/>
          <a:stretch>
            <a:fillRect/>
          </a:stretch>
        </p:blipFill>
        <p:spPr bwMode="auto">
          <a:xfrm>
            <a:off x="1979712" y="5310241"/>
            <a:ext cx="4819657"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76200"/>
          </a:effectLst>
        </p:spPr>
      </p:pic>
      <p:pic>
        <p:nvPicPr>
          <p:cNvPr id="6" name="Рисунок 11">
            <a:extLst>
              <a:ext uri="{FF2B5EF4-FFF2-40B4-BE49-F238E27FC236}">
                <a16:creationId xmlns="" xmlns:a16="http://schemas.microsoft.com/office/drawing/2014/main" id="{DF32AF11-C23B-4402-9F8F-F458903E9541}"/>
              </a:ext>
            </a:extLst>
          </p:cNvPr>
          <p:cNvPicPr>
            <a:picLocks noChangeAspect="1" noChangeArrowheads="1"/>
          </p:cNvPicPr>
          <p:nvPr/>
        </p:nvPicPr>
        <p:blipFill>
          <a:blip r:embed="rId3"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1500174"/>
            <a:ext cx="8072494" cy="5355312"/>
          </a:xfrm>
          <a:prstGeom prst="rect">
            <a:avLst/>
          </a:prstGeom>
          <a:noFill/>
        </p:spPr>
        <p:txBody>
          <a:bodyPr wrap="square" rtlCol="0">
            <a:spAutoFit/>
          </a:bodyPr>
          <a:lstStyle/>
          <a:p>
            <a:pPr marL="285750" lvl="0" indent="-285750" algn="just">
              <a:buFont typeface="Wingdings" panose="05000000000000000000" pitchFamily="2" charset="2"/>
              <a:buChar char="Ø"/>
            </a:pPr>
            <a:r>
              <a:rPr lang="uk-UA" dirty="0"/>
              <a:t>Подання здобувачем пакету документів</a:t>
            </a:r>
            <a:r>
              <a:rPr lang="ru-RU" dirty="0"/>
              <a:t>;</a:t>
            </a:r>
          </a:p>
          <a:p>
            <a:pPr marL="285750" lvl="0" indent="-285750" algn="just">
              <a:buFont typeface="Wingdings" panose="05000000000000000000" pitchFamily="2" charset="2"/>
              <a:buChar char="Ø"/>
            </a:pPr>
            <a:r>
              <a:rPr lang="uk-UA" dirty="0"/>
              <a:t>розміщення на сайті повідомлення про прийом до розгляду + анотації (впродовж тижня після прийняття документів (підписання заяви головою СВР);</a:t>
            </a:r>
            <a:endParaRPr lang="ru-RU" dirty="0"/>
          </a:p>
          <a:p>
            <a:pPr marL="285750" lvl="0" indent="-285750" algn="just">
              <a:buFont typeface="Wingdings" panose="05000000000000000000" pitchFamily="2" charset="2"/>
              <a:buChar char="Ø"/>
            </a:pPr>
            <a:r>
              <a:rPr lang="uk-UA" dirty="0"/>
              <a:t>подання повідомлення у МОН про прийняття дисертації до розгляду;</a:t>
            </a:r>
            <a:endParaRPr lang="ru-RU" dirty="0"/>
          </a:p>
          <a:p>
            <a:pPr marL="285750" lvl="0" indent="-285750" algn="just">
              <a:buFont typeface="Wingdings" panose="05000000000000000000" pitchFamily="2" charset="2"/>
              <a:buChar char="Ø"/>
            </a:pPr>
            <a:r>
              <a:rPr lang="uk-UA" dirty="0"/>
              <a:t>надання опонентам головою разової СВР дисертації та</a:t>
            </a:r>
            <a:r>
              <a:rPr lang="ru-RU" dirty="0"/>
              <a:t> </a:t>
            </a:r>
            <a:r>
              <a:rPr lang="uk-UA" dirty="0"/>
              <a:t>публікацій здобувача;</a:t>
            </a:r>
            <a:endParaRPr lang="ru-RU" dirty="0"/>
          </a:p>
          <a:p>
            <a:pPr marL="285750" lvl="0" indent="-285750" algn="just">
              <a:buFont typeface="Wingdings" panose="05000000000000000000" pitchFamily="2" charset="2"/>
              <a:buChar char="Ø"/>
            </a:pPr>
            <a:r>
              <a:rPr lang="uk-UA" dirty="0"/>
              <a:t>надання	опонентами	відгуків впродовж місяця	після прийняття документів до розгляду;</a:t>
            </a:r>
            <a:endParaRPr lang="ru-RU" dirty="0"/>
          </a:p>
          <a:p>
            <a:pPr marL="285750" lvl="0" indent="-285750" algn="just">
              <a:buFont typeface="Wingdings" panose="05000000000000000000" pitchFamily="2" charset="2"/>
              <a:buChar char="Ø"/>
            </a:pPr>
            <a:r>
              <a:rPr lang="uk-UA" dirty="0"/>
              <a:t>визначення дати захисту впродовж 3-х тижнів з дня отримання другого відгуку;</a:t>
            </a:r>
            <a:endParaRPr lang="ru-RU" dirty="0"/>
          </a:p>
          <a:p>
            <a:pPr marL="285750" lvl="0" indent="-285750" algn="just">
              <a:buFont typeface="Wingdings" panose="05000000000000000000" pitchFamily="2" charset="2"/>
              <a:buChar char="Ø"/>
            </a:pPr>
            <a:r>
              <a:rPr lang="uk-UA" dirty="0"/>
              <a:t>оприлюднення дати захисту на сайті впродовж 3-х днів;</a:t>
            </a:r>
            <a:endParaRPr lang="ru-RU" dirty="0"/>
          </a:p>
          <a:p>
            <a:pPr marL="285750" lvl="0" indent="-285750" algn="just">
              <a:buFont typeface="Wingdings" panose="05000000000000000000" pitchFamily="2" charset="2"/>
              <a:buChar char="Ø"/>
            </a:pPr>
            <a:r>
              <a:rPr lang="uk-UA" dirty="0"/>
              <a:t>розміщення на сайті дисертації, висновку про наукову та практичну цінність, відгуків опонентів за 10 днів до захисту;</a:t>
            </a:r>
            <a:endParaRPr lang="ru-RU" dirty="0"/>
          </a:p>
          <a:p>
            <a:pPr marL="285750" lvl="0" indent="-285750" algn="just">
              <a:buFont typeface="Wingdings" panose="05000000000000000000" pitchFamily="2" charset="2"/>
              <a:buChar char="Ø"/>
            </a:pPr>
            <a:r>
              <a:rPr lang="uk-UA" dirty="0"/>
              <a:t>забезпечення аудіо і </a:t>
            </a:r>
            <a:r>
              <a:rPr lang="uk-UA" dirty="0" err="1"/>
              <a:t>відеофіксації</a:t>
            </a:r>
            <a:r>
              <a:rPr lang="uk-UA" dirty="0"/>
              <a:t> захисту дисертації;</a:t>
            </a:r>
            <a:endParaRPr lang="ru-RU" dirty="0"/>
          </a:p>
          <a:p>
            <a:pPr marL="285750" lvl="0" indent="-285750" algn="just">
              <a:buFont typeface="Wingdings" panose="05000000000000000000" pitchFamily="2" charset="2"/>
              <a:buChar char="Ø"/>
            </a:pPr>
            <a:r>
              <a:rPr lang="uk-UA" dirty="0"/>
              <a:t>оприлюднення на   сайті   аудіо   і   відеозаписів   на</a:t>
            </a:r>
            <a:endParaRPr lang="ru-RU" dirty="0"/>
          </a:p>
          <a:p>
            <a:pPr marL="285750" indent="-285750" algn="just">
              <a:buFont typeface="Wingdings" panose="05000000000000000000" pitchFamily="2" charset="2"/>
              <a:buChar char="Ø"/>
            </a:pPr>
            <a:r>
              <a:rPr lang="uk-UA" dirty="0"/>
              <a:t>наступний робочий день після захисту.</a:t>
            </a:r>
            <a:endParaRPr lang="ru-RU" dirty="0"/>
          </a:p>
          <a:p>
            <a:pPr indent="450000"/>
            <a:endParaRPr lang="ru-RU" dirty="0"/>
          </a:p>
        </p:txBody>
      </p:sp>
      <p:sp>
        <p:nvSpPr>
          <p:cNvPr id="7" name="Прямоугольник 6"/>
          <p:cNvSpPr/>
          <p:nvPr/>
        </p:nvSpPr>
        <p:spPr>
          <a:xfrm>
            <a:off x="755576" y="142852"/>
            <a:ext cx="8600975" cy="1077218"/>
          </a:xfrm>
          <a:prstGeom prst="rect">
            <a:avLst/>
          </a:prstGeom>
          <a:noFill/>
        </p:spPr>
        <p:txBody>
          <a:bodyPr wrap="square" lIns="91440" tIns="45720" rIns="91440" bIns="45720">
            <a:spAutoFit/>
          </a:bodyPr>
          <a:lstStyle/>
          <a:p>
            <a:pPr algn="ctr"/>
            <a:r>
              <a:rPr lang="uk-UA" sz="32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rPr>
              <a:t> </a:t>
            </a:r>
            <a:r>
              <a:rPr lang="uk-UA" sz="3200" b="1" cap="none" spc="0" dirty="0">
                <a:ln w="12700">
                  <a:solidFill>
                    <a:schemeClr val="tx1">
                      <a:lumMod val="65000"/>
                      <a:lumOff val="35000"/>
                    </a:schemeClr>
                  </a:solidFill>
                  <a:prstDash val="solid"/>
                </a:ln>
                <a:solidFill>
                  <a:srgbClr val="FFC000"/>
                </a:solidFill>
              </a:rPr>
              <a:t>3.Процедурні елементи захисту дисертації	у разовій СВР</a:t>
            </a:r>
            <a:endParaRPr lang="ru-RU" sz="3200" b="1" cap="none" spc="0" dirty="0">
              <a:ln w="12700">
                <a:solidFill>
                  <a:schemeClr val="tx1">
                    <a:lumMod val="65000"/>
                    <a:lumOff val="35000"/>
                  </a:schemeClr>
                </a:solidFill>
                <a:prstDash val="solid"/>
              </a:ln>
              <a:solidFill>
                <a:srgbClr val="FFC000"/>
              </a:solidFill>
            </a:endParaRPr>
          </a:p>
        </p:txBody>
      </p:sp>
      <p:pic>
        <p:nvPicPr>
          <p:cNvPr id="5" name="Рисунок 11">
            <a:extLst>
              <a:ext uri="{FF2B5EF4-FFF2-40B4-BE49-F238E27FC236}">
                <a16:creationId xmlns="" xmlns:a16="http://schemas.microsoft.com/office/drawing/2014/main" id="{CD9EC770-B86A-4862-8AD0-14DF7D0E2002}"/>
              </a:ext>
            </a:extLst>
          </p:cNvPr>
          <p:cNvPicPr>
            <a:picLocks noChangeAspect="1" noChangeArrowheads="1"/>
          </p:cNvPicPr>
          <p:nvPr/>
        </p:nvPicPr>
        <p:blipFill>
          <a:blip r:embed="rId2"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214290"/>
            <a:ext cx="8174142" cy="461665"/>
          </a:xfrm>
          <a:prstGeom prst="rect">
            <a:avLst/>
          </a:prstGeom>
          <a:noFill/>
        </p:spPr>
        <p:txBody>
          <a:bodyPr wrap="square" rtlCol="0">
            <a:spAutoFit/>
          </a:bodyPr>
          <a:lstStyle/>
          <a:p>
            <a:pPr algn="ctr"/>
            <a:r>
              <a:rPr lang="uk-UA" sz="2400" b="1" dirty="0">
                <a:solidFill>
                  <a:srgbClr val="FFC000"/>
                </a:solidFill>
              </a:rPr>
              <a:t>Документи, які Здобувач подає</a:t>
            </a:r>
            <a:r>
              <a:rPr lang="ru-RU" sz="2400" b="1" dirty="0">
                <a:solidFill>
                  <a:srgbClr val="FFC000"/>
                </a:solidFill>
              </a:rPr>
              <a:t> </a:t>
            </a:r>
            <a:r>
              <a:rPr lang="uk-UA" sz="2400" b="1" dirty="0">
                <a:solidFill>
                  <a:srgbClr val="FFC000"/>
                </a:solidFill>
              </a:rPr>
              <a:t>голові разової СВР:</a:t>
            </a:r>
            <a:endParaRPr lang="ru-RU" sz="2400" b="1" dirty="0">
              <a:solidFill>
                <a:srgbClr val="FFC000"/>
              </a:solidFill>
            </a:endParaRPr>
          </a:p>
        </p:txBody>
      </p:sp>
      <p:sp>
        <p:nvSpPr>
          <p:cNvPr id="6" name="TextBox 5"/>
          <p:cNvSpPr txBox="1"/>
          <p:nvPr/>
        </p:nvSpPr>
        <p:spPr>
          <a:xfrm>
            <a:off x="535753" y="640489"/>
            <a:ext cx="8072494" cy="4062651"/>
          </a:xfrm>
          <a:prstGeom prst="rect">
            <a:avLst/>
          </a:prstGeom>
          <a:noFill/>
        </p:spPr>
        <p:txBody>
          <a:bodyPr wrap="square" rtlCol="0">
            <a:spAutoFit/>
          </a:bodyPr>
          <a:lstStyle/>
          <a:p>
            <a:pPr marL="742950" lvl="1" indent="-285750" algn="just">
              <a:buFont typeface="Wingdings" panose="05000000000000000000" pitchFamily="2" charset="2"/>
              <a:buChar char="Ø"/>
            </a:pPr>
            <a:r>
              <a:rPr lang="uk-UA" sz="2400" dirty="0"/>
              <a:t>заява щодо проведення атестації у разовій СВР;</a:t>
            </a:r>
            <a:endParaRPr lang="ru-RU" sz="2400" dirty="0"/>
          </a:p>
          <a:p>
            <a:pPr marL="742950" lvl="1" indent="-285750" algn="just">
              <a:buFont typeface="Wingdings" panose="05000000000000000000" pitchFamily="2" charset="2"/>
              <a:buChar char="Ø"/>
            </a:pPr>
            <a:r>
              <a:rPr lang="uk-UA" sz="2400" dirty="0"/>
              <a:t>копія	першої	сторінки	 паспорта	громадянина України або паспортного документа іноземця;</a:t>
            </a:r>
            <a:endParaRPr lang="ru-RU" sz="2400" dirty="0"/>
          </a:p>
          <a:p>
            <a:pPr marL="742950" lvl="1" indent="-285750" algn="just">
              <a:buFont typeface="Wingdings" panose="05000000000000000000" pitchFamily="2" charset="2"/>
              <a:buChar char="Ø"/>
            </a:pPr>
            <a:r>
              <a:rPr lang="uk-UA" sz="2400" dirty="0"/>
              <a:t>копія диплома магістра (спеціаліста);</a:t>
            </a:r>
            <a:endParaRPr lang="ru-RU" sz="2400" dirty="0"/>
          </a:p>
          <a:p>
            <a:pPr marL="742950" lvl="1" indent="-285750" algn="just">
              <a:buFont typeface="Wingdings" panose="05000000000000000000" pitchFamily="2" charset="2"/>
              <a:buChar char="Ø"/>
            </a:pPr>
            <a:r>
              <a:rPr lang="uk-UA" sz="2400" dirty="0"/>
              <a:t>копія свідоцтва про зміну імені (у разі потреби);</a:t>
            </a:r>
            <a:endParaRPr lang="ru-RU" sz="2400" dirty="0"/>
          </a:p>
          <a:p>
            <a:pPr marL="742950" lvl="1" indent="-285750" algn="just">
              <a:buFont typeface="Wingdings" panose="05000000000000000000" pitchFamily="2" charset="2"/>
              <a:buChar char="Ø"/>
            </a:pPr>
            <a:r>
              <a:rPr lang="uk-UA" sz="2400" dirty="0"/>
              <a:t>витяг з наказу про зарахування до аспірантури (прикріплення до ЗВО (наукової установи));</a:t>
            </a:r>
          </a:p>
          <a:p>
            <a:pPr marL="742950" lvl="1" indent="-285750" algn="just">
              <a:buFont typeface="Wingdings" panose="05000000000000000000" pitchFamily="2" charset="2"/>
              <a:buChar char="Ø"/>
            </a:pPr>
            <a:r>
              <a:rPr lang="uk-UA" sz="2400" dirty="0">
                <a:solidFill>
                  <a:prstClr val="white"/>
                </a:solidFill>
              </a:rPr>
              <a:t>академічна	довідка	про	виконання	відповідної ОНП;</a:t>
            </a:r>
            <a:endParaRPr lang="ru-RU" sz="2400" dirty="0">
              <a:solidFill>
                <a:prstClr val="white"/>
              </a:solidFill>
            </a:endParaRPr>
          </a:p>
          <a:p>
            <a:pPr marL="742950" lvl="1" indent="-285750" algn="just">
              <a:buFont typeface="Wingdings" panose="05000000000000000000" pitchFamily="2" charset="2"/>
              <a:buChar char="Ø"/>
            </a:pPr>
            <a:endParaRPr lang="ru-RU" sz="2400" dirty="0"/>
          </a:p>
          <a:p>
            <a:endParaRPr lang="ru-RU" dirty="0"/>
          </a:p>
        </p:txBody>
      </p:sp>
      <p:pic>
        <p:nvPicPr>
          <p:cNvPr id="9218" name="Picture 2" descr="Научные труды и книги стоковое фото. изображение насчитывающей бумага -  112052532"/>
          <p:cNvPicPr>
            <a:picLocks noChangeAspect="1" noChangeArrowheads="1"/>
          </p:cNvPicPr>
          <p:nvPr/>
        </p:nvPicPr>
        <p:blipFill>
          <a:blip r:embed="rId2" cstate="print"/>
          <a:srcRect/>
          <a:stretch>
            <a:fillRect/>
          </a:stretch>
        </p:blipFill>
        <p:spPr bwMode="auto">
          <a:xfrm>
            <a:off x="320076" y="3905304"/>
            <a:ext cx="4110178" cy="2738406"/>
          </a:xfrm>
          <a:prstGeom prst="ellipse">
            <a:avLst/>
          </a:prstGeom>
          <a:noFill/>
          <a:effectLst>
            <a:outerShdw blurRad="647700" dist="50800" dir="5400000" algn="ctr" rotWithShape="0">
              <a:srgbClr val="000000">
                <a:alpha val="43137"/>
              </a:srgbClr>
            </a:outerShdw>
            <a:softEdge rad="190500"/>
          </a:effectLst>
        </p:spPr>
      </p:pic>
      <p:sp>
        <p:nvSpPr>
          <p:cNvPr id="2" name="Прямокутник 1">
            <a:extLst>
              <a:ext uri="{FF2B5EF4-FFF2-40B4-BE49-F238E27FC236}">
                <a16:creationId xmlns="" xmlns:a16="http://schemas.microsoft.com/office/drawing/2014/main" id="{08804E4D-DA5B-4CDE-898F-EA56DB6AE751}"/>
              </a:ext>
            </a:extLst>
          </p:cNvPr>
          <p:cNvSpPr/>
          <p:nvPr/>
        </p:nvSpPr>
        <p:spPr>
          <a:xfrm>
            <a:off x="4211960" y="3751013"/>
            <a:ext cx="5006318" cy="3046988"/>
          </a:xfrm>
          <a:prstGeom prst="rect">
            <a:avLst/>
          </a:prstGeom>
        </p:spPr>
        <p:txBody>
          <a:bodyPr wrap="square">
            <a:spAutoFit/>
          </a:bodyPr>
          <a:lstStyle/>
          <a:p>
            <a:pPr marL="742950" lvl="1" indent="-285750">
              <a:buFont typeface="Wingdings" panose="05000000000000000000" pitchFamily="2" charset="2"/>
              <a:buChar char="Ø"/>
            </a:pPr>
            <a:r>
              <a:rPr lang="uk-UA" sz="2400" dirty="0">
                <a:solidFill>
                  <a:prstClr val="white"/>
                </a:solidFill>
              </a:rPr>
              <a:t>висновок про наукову новизну, теоретичне та практичне значення результатів дисертації у двох примірниках;</a:t>
            </a:r>
          </a:p>
          <a:p>
            <a:pPr marL="285750" indent="-285750">
              <a:buFont typeface="Wingdings" panose="05000000000000000000" pitchFamily="2" charset="2"/>
              <a:buChar char="Ø"/>
            </a:pPr>
            <a:r>
              <a:rPr lang="uk-UA" sz="2400" dirty="0"/>
              <a:t>дисертація в друкованому (три примірники) та електронному вигляді.</a:t>
            </a:r>
          </a:p>
        </p:txBody>
      </p:sp>
      <p:pic>
        <p:nvPicPr>
          <p:cNvPr id="8" name="Рисунок 11">
            <a:extLst>
              <a:ext uri="{FF2B5EF4-FFF2-40B4-BE49-F238E27FC236}">
                <a16:creationId xmlns="" xmlns:a16="http://schemas.microsoft.com/office/drawing/2014/main" id="{B36E933A-FCD4-4F75-B236-BC8F4E54727F}"/>
              </a:ext>
            </a:extLst>
          </p:cNvPr>
          <p:cNvPicPr>
            <a:picLocks noChangeAspect="1" noChangeArrowheads="1"/>
          </p:cNvPicPr>
          <p:nvPr/>
        </p:nvPicPr>
        <p:blipFill>
          <a:blip r:embed="rId3" cstate="print"/>
          <a:srcRect/>
          <a:stretch>
            <a:fillRect/>
          </a:stretch>
        </p:blipFill>
        <p:spPr bwMode="auto">
          <a:xfrm>
            <a:off x="-16537" y="0"/>
            <a:ext cx="684450" cy="683184"/>
          </a:xfrm>
          <a:prstGeom prst="rect">
            <a:avLst/>
          </a:prstGeom>
          <a:noFill/>
          <a:ln w="9525">
            <a:noFill/>
            <a:miter lim="800000"/>
            <a:headEnd/>
            <a:tailEnd/>
          </a:ln>
        </p:spPr>
      </p:pic>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888" y="214290"/>
            <a:ext cx="8352616" cy="738664"/>
          </a:xfrm>
          <a:prstGeom prst="rect">
            <a:avLst/>
          </a:prstGeom>
          <a:noFill/>
        </p:spPr>
        <p:txBody>
          <a:bodyPr wrap="square" rtlCol="0">
            <a:spAutoFit/>
          </a:bodyPr>
          <a:lstStyle/>
          <a:p>
            <a:r>
              <a:rPr lang="uk-UA" sz="2400" b="1" dirty="0">
                <a:solidFill>
                  <a:srgbClr val="FFC000"/>
                </a:solidFill>
              </a:rPr>
              <a:t>Порядок проведення захисту дисертації у разовій СВР</a:t>
            </a:r>
            <a:endParaRPr lang="ru-RU" sz="2400" b="1" dirty="0">
              <a:solidFill>
                <a:srgbClr val="FFC000"/>
              </a:solidFill>
            </a:endParaRPr>
          </a:p>
          <a:p>
            <a:endParaRPr lang="ru-RU" dirty="0"/>
          </a:p>
        </p:txBody>
      </p:sp>
      <p:sp>
        <p:nvSpPr>
          <p:cNvPr id="8" name="TextBox 7"/>
          <p:cNvSpPr txBox="1"/>
          <p:nvPr/>
        </p:nvSpPr>
        <p:spPr>
          <a:xfrm>
            <a:off x="285720" y="785794"/>
            <a:ext cx="8572560" cy="369332"/>
          </a:xfrm>
          <a:prstGeom prst="rect">
            <a:avLst/>
          </a:prstGeom>
          <a:noFill/>
        </p:spPr>
        <p:txBody>
          <a:bodyPr wrap="square" rtlCol="0">
            <a:spAutoFit/>
          </a:bodyPr>
          <a:lstStyle/>
          <a:p>
            <a:endParaRPr lang="ru-RU"/>
          </a:p>
        </p:txBody>
      </p:sp>
      <p:sp>
        <p:nvSpPr>
          <p:cNvPr id="11" name="TextBox 10"/>
          <p:cNvSpPr txBox="1"/>
          <p:nvPr/>
        </p:nvSpPr>
        <p:spPr>
          <a:xfrm>
            <a:off x="357158" y="500042"/>
            <a:ext cx="8429684" cy="4001095"/>
          </a:xfrm>
          <a:prstGeom prst="rect">
            <a:avLst/>
          </a:prstGeom>
          <a:noFill/>
        </p:spPr>
        <p:txBody>
          <a:bodyPr wrap="square" rtlCol="0">
            <a:spAutoFit/>
          </a:bodyPr>
          <a:lstStyle/>
          <a:p>
            <a:pPr lvl="0" indent="450000" algn="just"/>
            <a:endParaRPr lang="uk-UA" dirty="0"/>
          </a:p>
          <a:p>
            <a:pPr lvl="0" indent="450000" algn="just"/>
            <a:endParaRPr lang="uk-UA" dirty="0"/>
          </a:p>
          <a:p>
            <a:pPr marL="285750" lvl="0" indent="-285750" algn="just">
              <a:buFont typeface="Wingdings" panose="05000000000000000000" pitchFamily="2" charset="2"/>
              <a:buChar char="Ø"/>
            </a:pPr>
            <a:r>
              <a:rPr lang="uk-UA" sz="2000" dirty="0"/>
              <a:t>засідання разової СВР проводиться головою ради державною мовою за такою процедурою:</a:t>
            </a:r>
            <a:endParaRPr lang="ru-RU" sz="2000" dirty="0"/>
          </a:p>
          <a:p>
            <a:pPr marL="285750" lvl="0" indent="-285750" algn="just">
              <a:buFont typeface="Wingdings" panose="05000000000000000000" pitchFamily="2" charset="2"/>
              <a:buChar char="Ø"/>
            </a:pPr>
            <a:r>
              <a:rPr lang="uk-UA" sz="2000" dirty="0"/>
              <a:t>голова ради інформує її членів згідно з даними реєстраційної картки присутності членів ради про правочинність засідання;</a:t>
            </a:r>
            <a:endParaRPr lang="ru-RU" sz="2000" dirty="0"/>
          </a:p>
          <a:p>
            <a:pPr marL="285750" lvl="0" indent="-285750" algn="just">
              <a:buFont typeface="Wingdings" panose="05000000000000000000" pitchFamily="2" charset="2"/>
              <a:buChar char="Ø"/>
            </a:pPr>
            <a:r>
              <a:rPr lang="uk-UA" sz="2000" dirty="0"/>
              <a:t>голова ради інформує її членів про погоджену із Здобувачем мову, якою він буде викладати основні положення дисертації та відповідати на запитання, та доповідає про подані Здобувачем документи, їх відповідність встановленим вимогам;</a:t>
            </a:r>
            <a:endParaRPr lang="ru-RU" sz="2000" dirty="0"/>
          </a:p>
          <a:p>
            <a:pPr marL="285750" lvl="0" indent="-285750" algn="just">
              <a:buFont typeface="Wingdings" panose="05000000000000000000" pitchFamily="2" charset="2"/>
              <a:buChar char="Ø"/>
            </a:pPr>
            <a:r>
              <a:rPr lang="uk-UA" sz="2000" dirty="0"/>
              <a:t>здобувач викладає основні положення дисертації та відповідає на запитання, подані в усній чи письмовій формі.</a:t>
            </a:r>
            <a:endParaRPr lang="ru-RU" sz="2000" dirty="0"/>
          </a:p>
          <a:p>
            <a:endParaRPr lang="ru-RU" dirty="0"/>
          </a:p>
        </p:txBody>
      </p:sp>
      <p:pic>
        <p:nvPicPr>
          <p:cNvPr id="8194" name="Picture 2" descr="Винтажная концепция знания науки образования книги и карандаша, логотип или  эмблема воспитательных или научной литературы библиот Иллюстрация вектора -  иллюстрации насчитывающей : 152428762"/>
          <p:cNvPicPr>
            <a:picLocks noChangeAspect="1" noChangeArrowheads="1"/>
          </p:cNvPicPr>
          <p:nvPr/>
        </p:nvPicPr>
        <p:blipFill>
          <a:blip r:embed="rId2" cstate="print"/>
          <a:srcRect/>
          <a:stretch>
            <a:fillRect/>
          </a:stretch>
        </p:blipFill>
        <p:spPr bwMode="auto">
          <a:xfrm>
            <a:off x="3419872" y="4193611"/>
            <a:ext cx="2510507" cy="231739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90500"/>
          </a:effectLst>
        </p:spPr>
      </p:pic>
      <p:pic>
        <p:nvPicPr>
          <p:cNvPr id="9" name="Рисунок 11">
            <a:extLst>
              <a:ext uri="{FF2B5EF4-FFF2-40B4-BE49-F238E27FC236}">
                <a16:creationId xmlns="" xmlns:a16="http://schemas.microsoft.com/office/drawing/2014/main" id="{CA6D35BC-E64C-40A1-8014-8FCB52FCA07E}"/>
              </a:ext>
            </a:extLst>
          </p:cNvPr>
          <p:cNvPicPr>
            <a:picLocks noChangeAspect="1" noChangeArrowheads="1"/>
          </p:cNvPicPr>
          <p:nvPr/>
        </p:nvPicPr>
        <p:blipFill>
          <a:blip r:embed="rId3"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10" y="357167"/>
            <a:ext cx="8143932" cy="4985980"/>
          </a:xfrm>
          <a:prstGeom prst="rect">
            <a:avLst/>
          </a:prstGeom>
          <a:noFill/>
        </p:spPr>
        <p:txBody>
          <a:bodyPr wrap="square" rtlCol="0">
            <a:spAutoFit/>
          </a:bodyPr>
          <a:lstStyle/>
          <a:p>
            <a:pPr marL="285750" lvl="0" indent="-285750">
              <a:buFont typeface="Wingdings" panose="05000000000000000000" pitchFamily="2" charset="2"/>
              <a:buChar char="Ø"/>
            </a:pPr>
            <a:r>
              <a:rPr lang="uk-UA" sz="2000" dirty="0"/>
              <a:t>здобувач відповідає на зауваження, які містяться у відгуках опонентів та зверненнях інших осіб, що надійшли до Університету у письмовому вигляді чи електронною поштою;</a:t>
            </a:r>
            <a:endParaRPr lang="ru-RU" sz="2000" dirty="0"/>
          </a:p>
          <a:p>
            <a:pPr marL="285750" lvl="0" indent="-285750">
              <a:buFont typeface="Wingdings" panose="05000000000000000000" pitchFamily="2" charset="2"/>
              <a:buChar char="Ø"/>
            </a:pPr>
            <a:r>
              <a:rPr lang="uk-UA" sz="2000" dirty="0"/>
              <a:t>обговорюється </a:t>
            </a:r>
            <a:r>
              <a:rPr lang="uk-UA" sz="2000" dirty="0" err="1"/>
              <a:t>проєкт</a:t>
            </a:r>
            <a:r>
              <a:rPr lang="uk-UA" sz="2000" dirty="0"/>
              <a:t> рішення ради щодо присудження ступеня доктора філософії;</a:t>
            </a:r>
            <a:endParaRPr lang="ru-RU" sz="2000" dirty="0"/>
          </a:p>
          <a:p>
            <a:pPr marL="285750" lvl="0" indent="-285750">
              <a:buFont typeface="Wingdings" panose="05000000000000000000" pitchFamily="2" charset="2"/>
              <a:buChar char="Ø"/>
            </a:pPr>
            <a:r>
              <a:rPr lang="uk-UA" sz="2000" dirty="0"/>
              <a:t>проводиться таємне голосування щодо присудження Здобувачеві ступеня доктора філософії (у разі участі в засіданні одного з опонентів з використанням засобів </a:t>
            </a:r>
            <a:r>
              <a:rPr lang="uk-UA" sz="2000" dirty="0" err="1"/>
              <a:t>відеозв’язку</a:t>
            </a:r>
            <a:r>
              <a:rPr lang="uk-UA" sz="2000" dirty="0"/>
              <a:t> його голос зараховується за результатами відкритого голосування);</a:t>
            </a:r>
            <a:endParaRPr lang="ru-RU" sz="2000" dirty="0"/>
          </a:p>
          <a:p>
            <a:pPr marL="285750" lvl="0" indent="-285750">
              <a:buFont typeface="Wingdings" panose="05000000000000000000" pitchFamily="2" charset="2"/>
              <a:buChar char="Ø"/>
            </a:pPr>
            <a:r>
              <a:rPr lang="uk-UA" sz="2000" dirty="0"/>
              <a:t>голова ради оголошує результати голосування (рішення вважається позитивним, якщо за нього проголосували не менш як чотири члени ради);</a:t>
            </a:r>
            <a:endParaRPr lang="ru-RU" sz="2000" dirty="0"/>
          </a:p>
          <a:p>
            <a:pPr marL="285750" lvl="0" indent="-285750">
              <a:buFont typeface="Wingdings" panose="05000000000000000000" pitchFamily="2" charset="2"/>
              <a:buChar char="Ø"/>
            </a:pPr>
            <a:r>
              <a:rPr lang="uk-UA" sz="2000" dirty="0"/>
              <a:t>голова ради оголошує рішення ради щодо присудження Здобувачеві ступеня доктора філософії з відповідної галузі знань та/або спеціальності.</a:t>
            </a:r>
            <a:endParaRPr lang="ru-RU" sz="2000" dirty="0"/>
          </a:p>
          <a:p>
            <a:endParaRPr lang="ru-RU" dirty="0"/>
          </a:p>
        </p:txBody>
      </p:sp>
      <p:pic>
        <p:nvPicPr>
          <p:cNvPr id="7170" name="Picture 2" descr="Об итогах регионального этапа Всероссийской олимпиады школьников по  литературе 2018 — Институт развития образования Еврейской автономной области"/>
          <p:cNvPicPr>
            <a:picLocks noChangeAspect="1" noChangeArrowheads="1"/>
          </p:cNvPicPr>
          <p:nvPr/>
        </p:nvPicPr>
        <p:blipFill>
          <a:blip r:embed="rId2" cstate="print"/>
          <a:srcRect/>
          <a:stretch>
            <a:fillRect/>
          </a:stretch>
        </p:blipFill>
        <p:spPr bwMode="auto">
          <a:xfrm>
            <a:off x="4588769" y="4869160"/>
            <a:ext cx="3296978" cy="1825113"/>
          </a:xfrm>
          <a:prstGeom prst="trapezoid">
            <a:avLst/>
          </a:prstGeom>
          <a:noFill/>
          <a:effectLst>
            <a:outerShdw blurRad="165100" dist="50800" dir="5400000" algn="ctr" rotWithShape="0">
              <a:srgbClr val="000000">
                <a:alpha val="43137"/>
              </a:srgbClr>
            </a:outerShdw>
            <a:softEdge rad="292100"/>
          </a:effectLst>
        </p:spPr>
      </p:pic>
      <p:pic>
        <p:nvPicPr>
          <p:cNvPr id="6" name="Рисунок 11">
            <a:extLst>
              <a:ext uri="{FF2B5EF4-FFF2-40B4-BE49-F238E27FC236}">
                <a16:creationId xmlns="" xmlns:a16="http://schemas.microsoft.com/office/drawing/2014/main" id="{74F044BE-6045-4BB5-A2D9-82CC064DAEFA}"/>
              </a:ext>
            </a:extLst>
          </p:cNvPr>
          <p:cNvPicPr>
            <a:picLocks noChangeAspect="1" noChangeArrowheads="1"/>
          </p:cNvPicPr>
          <p:nvPr/>
        </p:nvPicPr>
        <p:blipFill>
          <a:blip r:embed="rId3"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422" y="1340768"/>
            <a:ext cx="8132018" cy="5539978"/>
          </a:xfrm>
          <a:prstGeom prst="rect">
            <a:avLst/>
          </a:prstGeom>
          <a:noFill/>
        </p:spPr>
        <p:txBody>
          <a:bodyPr wrap="square" rtlCol="0">
            <a:spAutoFit/>
          </a:bodyPr>
          <a:lstStyle/>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Супровідний лист на бланку Університету.</a:t>
            </a:r>
            <a:endParaRPr lang="ru-RU" dirty="0">
              <a:latin typeface="Times New Roman" pitchFamily="18" charset="0"/>
              <a:cs typeface="Times New Roman" pitchFamily="18" charset="0"/>
            </a:endParaRPr>
          </a:p>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Заява Здобувача про проведення попередньої експертизи.</a:t>
            </a:r>
            <a:endParaRPr lang="ru-RU" dirty="0">
              <a:latin typeface="Times New Roman" pitchFamily="18" charset="0"/>
              <a:cs typeface="Times New Roman" pitchFamily="18" charset="0"/>
            </a:endParaRPr>
          </a:p>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Копія першої сторінки паспорта громадянина України або паспортного документа іноземця, засвідченої в установленому порядку.</a:t>
            </a:r>
            <a:endParaRPr lang="ru-RU" dirty="0">
              <a:latin typeface="Times New Roman" pitchFamily="18" charset="0"/>
              <a:cs typeface="Times New Roman" pitchFamily="18" charset="0"/>
            </a:endParaRPr>
          </a:p>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Копія свідоцтва про зміну імені (у разі потреби), засвідченої в установленому порядку.</a:t>
            </a:r>
            <a:endParaRPr lang="ru-RU" dirty="0">
              <a:latin typeface="Times New Roman" pitchFamily="18" charset="0"/>
              <a:cs typeface="Times New Roman" pitchFamily="18" charset="0"/>
            </a:endParaRPr>
          </a:p>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Копія диплома магістра (спеціаліста), засвідченої в установленому порядку.</a:t>
            </a:r>
            <a:endParaRPr lang="ru-RU" dirty="0">
              <a:latin typeface="Times New Roman" pitchFamily="18" charset="0"/>
              <a:cs typeface="Times New Roman" pitchFamily="18" charset="0"/>
            </a:endParaRPr>
          </a:p>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Рішення засідання кафедри, на якій проходить підготовку Здобувач, про виконання наукової складової ОНП відповідної спеціальності, оформлене у вигляді витягу з протоколу.</a:t>
            </a:r>
            <a:endParaRPr lang="ru-RU" dirty="0">
              <a:latin typeface="Times New Roman" pitchFamily="18" charset="0"/>
              <a:cs typeface="Times New Roman" pitchFamily="18" charset="0"/>
            </a:endParaRPr>
          </a:p>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Висновок наукового керівника/керівників (або кафедри).</a:t>
            </a:r>
            <a:endParaRPr lang="en-US" dirty="0">
              <a:latin typeface="Times New Roman" pitchFamily="18" charset="0"/>
              <a:cs typeface="Times New Roman" pitchFamily="18" charset="0"/>
            </a:endParaRPr>
          </a:p>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Копія академічної довідки про виконання Здобувачем ОНП, засвідченої в установленому порядку.</a:t>
            </a:r>
            <a:endParaRPr lang="en-US" dirty="0">
              <a:latin typeface="Times New Roman" pitchFamily="18" charset="0"/>
              <a:cs typeface="Times New Roman" pitchFamily="18" charset="0"/>
            </a:endParaRPr>
          </a:p>
          <a:p>
            <a:pPr marL="285750" lvl="0" indent="-285750" algn="just">
              <a:buFont typeface="Wingdings" panose="05000000000000000000" pitchFamily="2" charset="2"/>
              <a:buChar char="Ø"/>
            </a:pPr>
            <a:r>
              <a:rPr lang="uk-UA" sz="1600" dirty="0">
                <a:latin typeface="Times New Roman" pitchFamily="18" charset="0"/>
                <a:cs typeface="Times New Roman" pitchFamily="18" charset="0"/>
              </a:rPr>
              <a:t>Подання завідувача кафедри з пропозиціями щодо рецензентів, найменування кафедри та складу фахового семінару, на</a:t>
            </a:r>
            <a:r>
              <a:rPr lang="en-US" dirty="0">
                <a:latin typeface="Times New Roman" pitchFamily="18" charset="0"/>
                <a:cs typeface="Times New Roman" pitchFamily="18" charset="0"/>
              </a:rPr>
              <a:t> </a:t>
            </a:r>
            <a:r>
              <a:rPr lang="uk-UA" sz="1600" dirty="0">
                <a:latin typeface="Times New Roman" pitchFamily="18" charset="0"/>
                <a:cs typeface="Times New Roman" pitchFamily="18" charset="0"/>
              </a:rPr>
              <a:t>якому здійснюватиметься попередня експертиза дисертації.</a:t>
            </a:r>
            <a:endParaRPr lang="en-US" dirty="0">
              <a:latin typeface="Times New Roman" pitchFamily="18" charset="0"/>
              <a:cs typeface="Times New Roman" pitchFamily="18" charset="0"/>
            </a:endParaRPr>
          </a:p>
          <a:p>
            <a:pPr marL="285750" indent="-285750" algn="just">
              <a:buFont typeface="Wingdings" panose="05000000000000000000" pitchFamily="2" charset="2"/>
              <a:buChar char="Ø"/>
            </a:pPr>
            <a:r>
              <a:rPr lang="uk-UA" sz="1600" dirty="0">
                <a:latin typeface="Times New Roman" pitchFamily="18" charset="0"/>
                <a:cs typeface="Times New Roman" pitchFamily="18" charset="0"/>
              </a:rPr>
              <a:t>Згоди голови, рецензентів та опонентів на участь у роботі разової СВР.</a:t>
            </a:r>
            <a:endParaRPr lang="en-US" dirty="0">
              <a:latin typeface="Times New Roman" pitchFamily="18" charset="0"/>
              <a:cs typeface="Times New Roman" pitchFamily="18" charset="0"/>
            </a:endParaRPr>
          </a:p>
          <a:p>
            <a:pPr marL="285750" indent="-285750" algn="just">
              <a:buFont typeface="Wingdings" panose="05000000000000000000" pitchFamily="2" charset="2"/>
              <a:buChar char="Ø"/>
            </a:pPr>
            <a:r>
              <a:rPr lang="uk-UA" sz="1600" dirty="0">
                <a:latin typeface="Times New Roman" pitchFamily="18" charset="0"/>
                <a:cs typeface="Times New Roman" pitchFamily="18" charset="0"/>
              </a:rPr>
              <a:t>Довідки з бібліотеки Університету про наукові публікації Здобувача, голови, рецензентів та опонентів.</a:t>
            </a:r>
            <a:endParaRPr lang="en-US" dirty="0">
              <a:latin typeface="Times New Roman" pitchFamily="18" charset="0"/>
              <a:cs typeface="Times New Roman" pitchFamily="18" charset="0"/>
            </a:endParaRPr>
          </a:p>
          <a:p>
            <a:pPr marL="285750" indent="-285750" algn="just">
              <a:buFont typeface="Wingdings" panose="05000000000000000000" pitchFamily="2" charset="2"/>
              <a:buChar char="Ø"/>
            </a:pPr>
            <a:r>
              <a:rPr lang="uk-UA" sz="1600" dirty="0">
                <a:latin typeface="Times New Roman" pitchFamily="18" charset="0"/>
                <a:cs typeface="Times New Roman" pitchFamily="18" charset="0"/>
              </a:rPr>
              <a:t>Витяг Вченої ради Університету з інформацією про призначених рецензентів, кандидатури яких пропонуються до складу разової СВР, та визначену кафедру, на фаховому семінарі якої проводитиметься попередня експертиза дисертації.</a:t>
            </a:r>
            <a:endParaRPr lang="en-US" dirty="0">
              <a:latin typeface="Times New Roman" pitchFamily="18" charset="0"/>
              <a:cs typeface="Times New Roman" pitchFamily="18" charset="0"/>
            </a:endParaRPr>
          </a:p>
          <a:p>
            <a:pPr marL="285750" indent="-285750" algn="just">
              <a:buFont typeface="Wingdings" panose="05000000000000000000" pitchFamily="2" charset="2"/>
              <a:buChar char="Ø"/>
            </a:pPr>
            <a:r>
              <a:rPr lang="uk-UA" sz="1600" dirty="0">
                <a:latin typeface="Times New Roman" pitchFamily="18" charset="0"/>
                <a:cs typeface="Times New Roman" pitchFamily="18" charset="0"/>
              </a:rPr>
              <a:t>Відомості про пропонованих членів разової СВР за формою 24.</a:t>
            </a:r>
            <a:endParaRPr lang="ru-RU" sz="1600" dirty="0">
              <a:latin typeface="Times New Roman" pitchFamily="18" charset="0"/>
              <a:cs typeface="Times New Roman" pitchFamily="18" charset="0"/>
            </a:endParaRPr>
          </a:p>
        </p:txBody>
      </p:sp>
      <p:sp>
        <p:nvSpPr>
          <p:cNvPr id="8" name="Прямоугольник 7"/>
          <p:cNvSpPr/>
          <p:nvPr/>
        </p:nvSpPr>
        <p:spPr>
          <a:xfrm>
            <a:off x="755575" y="214314"/>
            <a:ext cx="8086455" cy="1200329"/>
          </a:xfrm>
          <a:prstGeom prst="rect">
            <a:avLst/>
          </a:prstGeom>
          <a:noFill/>
        </p:spPr>
        <p:txBody>
          <a:bodyPr wrap="square" lIns="91440" tIns="45720" rIns="91440" bIns="45720">
            <a:spAutoFit/>
          </a:bodyPr>
          <a:lstStyle/>
          <a:p>
            <a:pPr algn="ctr"/>
            <a:r>
              <a:rPr lang="uk-UA" sz="2400" b="1" cap="none" spc="0" dirty="0">
                <a:ln w="12700">
                  <a:solidFill>
                    <a:schemeClr val="tx1">
                      <a:lumMod val="65000"/>
                      <a:lumOff val="35000"/>
                    </a:schemeClr>
                  </a:solidFill>
                  <a:prstDash val="solid"/>
                </a:ln>
                <a:solidFill>
                  <a:srgbClr val="FFC000"/>
                </a:solidFill>
              </a:rPr>
              <a:t>Перелік документів першого примірника атестаційної справи</a:t>
            </a:r>
            <a:r>
              <a:rPr lang="ru-RU" sz="2400" b="1" cap="none" spc="0" dirty="0">
                <a:ln w="12700">
                  <a:solidFill>
                    <a:schemeClr val="tx1">
                      <a:lumMod val="65000"/>
                      <a:lumOff val="35000"/>
                    </a:schemeClr>
                  </a:solidFill>
                  <a:prstDash val="solid"/>
                </a:ln>
                <a:solidFill>
                  <a:srgbClr val="FFC000"/>
                </a:solidFill>
              </a:rPr>
              <a:t> </a:t>
            </a:r>
            <a:r>
              <a:rPr lang="uk-UA" sz="2400" b="1" cap="none" spc="0" dirty="0">
                <a:ln w="12700">
                  <a:solidFill>
                    <a:schemeClr val="tx1">
                      <a:lumMod val="65000"/>
                      <a:lumOff val="35000"/>
                    </a:schemeClr>
                  </a:solidFill>
                  <a:prstDash val="solid"/>
                </a:ln>
                <a:solidFill>
                  <a:srgbClr val="FFC000"/>
                </a:solidFill>
              </a:rPr>
              <a:t>Здобувача, що зберігається в</a:t>
            </a:r>
            <a:r>
              <a:rPr lang="ru-RU" sz="2400" b="1" cap="none" spc="0" dirty="0">
                <a:ln w="12700">
                  <a:solidFill>
                    <a:schemeClr val="tx1">
                      <a:lumMod val="65000"/>
                      <a:lumOff val="35000"/>
                    </a:schemeClr>
                  </a:solidFill>
                  <a:prstDash val="solid"/>
                </a:ln>
                <a:solidFill>
                  <a:srgbClr val="FFC000"/>
                </a:solidFill>
              </a:rPr>
              <a:t> </a:t>
            </a:r>
            <a:r>
              <a:rPr lang="uk-UA" sz="2400" b="1" cap="none" spc="0" dirty="0">
                <a:ln w="12700">
                  <a:solidFill>
                    <a:schemeClr val="tx1">
                      <a:lumMod val="65000"/>
                      <a:lumOff val="35000"/>
                    </a:schemeClr>
                  </a:solidFill>
                  <a:prstDash val="solid"/>
                </a:ln>
                <a:solidFill>
                  <a:srgbClr val="FFC000"/>
                </a:solidFill>
              </a:rPr>
              <a:t>Університеті</a:t>
            </a:r>
            <a:endParaRPr lang="ru-RU" sz="2400" b="1" cap="none" spc="0" dirty="0">
              <a:ln w="12700">
                <a:solidFill>
                  <a:schemeClr val="tx1">
                    <a:lumMod val="65000"/>
                    <a:lumOff val="35000"/>
                  </a:schemeClr>
                </a:solidFill>
                <a:prstDash val="solid"/>
              </a:ln>
              <a:solidFill>
                <a:srgbClr val="FFC000"/>
              </a:solidFill>
            </a:endParaRPr>
          </a:p>
        </p:txBody>
      </p:sp>
      <p:pic>
        <p:nvPicPr>
          <p:cNvPr id="9" name="Рисунок 11">
            <a:extLst>
              <a:ext uri="{FF2B5EF4-FFF2-40B4-BE49-F238E27FC236}">
                <a16:creationId xmlns="" xmlns:a16="http://schemas.microsoft.com/office/drawing/2014/main" id="{245F1EEE-32A5-4C96-9C8F-052AF87BE807}"/>
              </a:ext>
            </a:extLst>
          </p:cNvPr>
          <p:cNvPicPr>
            <a:picLocks noChangeAspect="1" noChangeArrowheads="1"/>
          </p:cNvPicPr>
          <p:nvPr/>
        </p:nvPicPr>
        <p:blipFill>
          <a:blip r:embed="rId2"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729" y="138499"/>
            <a:ext cx="5677292" cy="3416320"/>
          </a:xfrm>
          <a:prstGeom prst="rect">
            <a:avLst/>
          </a:prstGeom>
          <a:noFill/>
        </p:spPr>
        <p:txBody>
          <a:bodyPr wrap="square" rtlCol="0">
            <a:spAutoFit/>
          </a:bodyPr>
          <a:lstStyle/>
          <a:p>
            <a:pPr marL="742950" lvl="1" indent="-285750" algn="just">
              <a:buFont typeface="Wingdings" panose="05000000000000000000" pitchFamily="2" charset="2"/>
              <a:buChar char="Ø"/>
            </a:pPr>
            <a:r>
              <a:rPr lang="uk-UA" dirty="0">
                <a:latin typeface="Times New Roman" pitchFamily="18" charset="0"/>
                <a:cs typeface="Times New Roman" pitchFamily="18" charset="0"/>
              </a:rPr>
              <a:t>Заява Здобувача про утворення разової СВР.</a:t>
            </a:r>
            <a:endParaRPr lang="en-US"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Висновок про наукову новизну, теоретичне та практичне значення результатів дисертації.</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Подання  завідувача кафедри з пропозиціями щодо кандидатур голови разової СВР та опонентів.</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Довідка про перевірку дисертації на плагіат.</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Копії дипломів про наукові ступені, атестатів про вчене звання голови та членів ради (завірені відділами кадрів установ, у яких вони працюють штатними працівниками).</a:t>
            </a:r>
            <a:endParaRPr lang="ru-RU" dirty="0">
              <a:latin typeface="Times New Roman" pitchFamily="18" charset="0"/>
              <a:cs typeface="Times New Roman" pitchFamily="18" charset="0"/>
            </a:endParaRPr>
          </a:p>
          <a:p>
            <a:endParaRPr lang="ru-RU" dirty="0"/>
          </a:p>
        </p:txBody>
      </p:sp>
      <p:pic>
        <p:nvPicPr>
          <p:cNvPr id="5122" name="Picture 2" descr="МБОУ МО &amp;quot;Город Архангельск&amp;quot; &amp;quot;Средняя школа № 68&amp;quot;"/>
          <p:cNvPicPr>
            <a:picLocks noChangeAspect="1" noChangeArrowheads="1"/>
          </p:cNvPicPr>
          <p:nvPr/>
        </p:nvPicPr>
        <p:blipFill>
          <a:blip r:embed="rId2" cstate="print"/>
          <a:srcRect/>
          <a:stretch>
            <a:fillRect/>
          </a:stretch>
        </p:blipFill>
        <p:spPr bwMode="auto">
          <a:xfrm>
            <a:off x="145729" y="3554819"/>
            <a:ext cx="3419891"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254000"/>
          </a:effectLst>
        </p:spPr>
      </p:pic>
      <p:pic>
        <p:nvPicPr>
          <p:cNvPr id="5124" name="Picture 4" descr="Горизонтальная строка: террористы взорвали книг на белом фоне. Стоковое  Фото - изображение насчитывающей небылица, архив: 179464362"/>
          <p:cNvPicPr>
            <a:picLocks noChangeAspect="1" noChangeArrowheads="1"/>
          </p:cNvPicPr>
          <p:nvPr/>
        </p:nvPicPr>
        <p:blipFill>
          <a:blip r:embed="rId3" cstate="print"/>
          <a:srcRect/>
          <a:stretch>
            <a:fillRect/>
          </a:stretch>
        </p:blipFill>
        <p:spPr bwMode="auto">
          <a:xfrm>
            <a:off x="5853355" y="668223"/>
            <a:ext cx="3262314" cy="2218373"/>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65100"/>
          </a:effectLst>
        </p:spPr>
      </p:pic>
      <p:pic>
        <p:nvPicPr>
          <p:cNvPr id="7" name="Рисунок 11">
            <a:extLst>
              <a:ext uri="{FF2B5EF4-FFF2-40B4-BE49-F238E27FC236}">
                <a16:creationId xmlns="" xmlns:a16="http://schemas.microsoft.com/office/drawing/2014/main" id="{9E5A5E52-56A9-461F-B35B-90AA500D18FB}"/>
              </a:ext>
            </a:extLst>
          </p:cNvPr>
          <p:cNvPicPr>
            <a:picLocks noChangeAspect="1" noChangeArrowheads="1"/>
          </p:cNvPicPr>
          <p:nvPr/>
        </p:nvPicPr>
        <p:blipFill>
          <a:blip r:embed="rId4" cstate="print"/>
          <a:srcRect/>
          <a:stretch>
            <a:fillRect/>
          </a:stretch>
        </p:blipFill>
        <p:spPr bwMode="auto">
          <a:xfrm>
            <a:off x="0" y="0"/>
            <a:ext cx="684450" cy="683184"/>
          </a:xfrm>
          <a:prstGeom prst="rect">
            <a:avLst/>
          </a:prstGeom>
          <a:noFill/>
          <a:ln w="9525">
            <a:noFill/>
            <a:miter lim="800000"/>
            <a:headEnd/>
            <a:tailEnd/>
          </a:ln>
        </p:spPr>
      </p:pic>
      <p:sp>
        <p:nvSpPr>
          <p:cNvPr id="2" name="Прямокутник 1">
            <a:extLst>
              <a:ext uri="{FF2B5EF4-FFF2-40B4-BE49-F238E27FC236}">
                <a16:creationId xmlns="" xmlns:a16="http://schemas.microsoft.com/office/drawing/2014/main" id="{0D8546DE-33CE-4143-8EA2-A4AA9782B38A}"/>
              </a:ext>
            </a:extLst>
          </p:cNvPr>
          <p:cNvSpPr/>
          <p:nvPr/>
        </p:nvSpPr>
        <p:spPr>
          <a:xfrm>
            <a:off x="2922479" y="3971405"/>
            <a:ext cx="5801084" cy="2031325"/>
          </a:xfrm>
          <a:prstGeom prst="rect">
            <a:avLst/>
          </a:prstGeom>
        </p:spPr>
        <p:txBody>
          <a:bodyPr wrap="square">
            <a:spAutoFit/>
          </a:bodyPr>
          <a:lstStyle/>
          <a:p>
            <a:pPr marL="742950" lvl="1" indent="-285750" algn="just">
              <a:buFont typeface="Wingdings" panose="05000000000000000000" pitchFamily="2" charset="2"/>
              <a:buChar char="Ø"/>
            </a:pPr>
            <a:r>
              <a:rPr lang="uk-UA" dirty="0">
                <a:latin typeface="Times New Roman" pitchFamily="18" charset="0"/>
                <a:cs typeface="Times New Roman" pitchFamily="18" charset="0"/>
              </a:rPr>
              <a:t>Заява Здобувача щодо проведення його атестації.</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Витяг з наказу про зарахування до аспірантури (прикріплення до ЗВО (наукової установи)), засвідчений в установленому порядку.</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Копії наукових публікацій, зарахованих за темою дисертації, на яких повинні бути зазначені вихідні дані відповідних видань.</a:t>
            </a:r>
            <a:endParaRPr lang="ru-RU" dirty="0">
              <a:latin typeface="Times New Roman" pitchFamily="18" charset="0"/>
              <a:cs typeface="Times New Roman" pitchFamily="18" charset="0"/>
            </a:endParaRPr>
          </a:p>
        </p:txBody>
      </p:sp>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63513"/>
            <a:ext cx="7929618" cy="4524315"/>
          </a:xfrm>
          <a:prstGeom prst="rect">
            <a:avLst/>
          </a:prstGeom>
          <a:noFill/>
        </p:spPr>
        <p:txBody>
          <a:bodyPr wrap="square" rtlCol="0">
            <a:spAutoFit/>
          </a:bodyPr>
          <a:lstStyle/>
          <a:p>
            <a:pPr marL="742950" lvl="1" indent="-285750" algn="just">
              <a:buFont typeface="Wingdings" panose="05000000000000000000" pitchFamily="2" charset="2"/>
              <a:buChar char="Ø"/>
            </a:pPr>
            <a:r>
              <a:rPr lang="uk-UA" dirty="0">
                <a:latin typeface="Times New Roman" pitchFamily="18" charset="0"/>
                <a:cs typeface="Times New Roman" pitchFamily="18" charset="0"/>
              </a:rPr>
              <a:t>Копія документа про передачу електронного примірника до Національного </a:t>
            </a:r>
            <a:r>
              <a:rPr lang="uk-UA" dirty="0" err="1">
                <a:latin typeface="Times New Roman" pitchFamily="18" charset="0"/>
                <a:cs typeface="Times New Roman" pitchFamily="18" charset="0"/>
              </a:rPr>
              <a:t>репозитарію</a:t>
            </a:r>
            <a:r>
              <a:rPr lang="uk-UA" dirty="0">
                <a:latin typeface="Times New Roman" pitchFamily="18" charset="0"/>
                <a:cs typeface="Times New Roman" pitchFamily="18" charset="0"/>
              </a:rPr>
              <a:t> академічних текстів або Державної наукової установи </a:t>
            </a:r>
            <a:r>
              <a:rPr lang="uk-UA" dirty="0" err="1">
                <a:latin typeface="Times New Roman" pitchFamily="18" charset="0"/>
                <a:cs typeface="Times New Roman" pitchFamily="18" charset="0"/>
              </a:rPr>
              <a:t>“Український</a:t>
            </a:r>
            <a:r>
              <a:rPr lang="uk-UA" dirty="0">
                <a:latin typeface="Times New Roman" pitchFamily="18" charset="0"/>
                <a:cs typeface="Times New Roman" pitchFamily="18" charset="0"/>
              </a:rPr>
              <a:t> інститут науково-технічної експертизи та </a:t>
            </a:r>
            <a:r>
              <a:rPr lang="uk-UA" dirty="0" err="1">
                <a:latin typeface="Times New Roman" pitchFamily="18" charset="0"/>
                <a:cs typeface="Times New Roman" pitchFamily="18" charset="0"/>
              </a:rPr>
              <a:t>інформації”</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ОКД</a:t>
            </a:r>
            <a:r>
              <a:rPr lang="uk-UA"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uk-UA" dirty="0">
                <a:latin typeface="Times New Roman" pitchFamily="18" charset="0"/>
                <a:cs typeface="Times New Roman" pitchFamily="18" charset="0"/>
              </a:rPr>
              <a:t>Рішення ради про присудження ступеня доктора філософії.</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Відгуки опонентів.</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Анотація дисертації державною мовою з наведенням наукових публікацій, зарахованих за темою дисертації.</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Копія реєстраційної картки присутності членів ради, засвідченої в установленому порядку.</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Стенограма (розшифрованої фонограми) засідання ради, підписаної головою ради та скріпленої печаткою Університету.</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Диск, на якому міститься дисертація, анотація, фонограма захисту дисертації, відомості про атестацію здобувача.</a:t>
            </a:r>
            <a:endParaRPr lang="ru-RU" dirty="0">
              <a:latin typeface="Times New Roman" pitchFamily="18" charset="0"/>
              <a:cs typeface="Times New Roman" pitchFamily="18" charset="0"/>
            </a:endParaRPr>
          </a:p>
          <a:p>
            <a:pPr marL="742950" lvl="1" indent="-285750" algn="just">
              <a:buFont typeface="Wingdings" panose="05000000000000000000" pitchFamily="2" charset="2"/>
              <a:buChar char="Ø"/>
            </a:pPr>
            <a:r>
              <a:rPr lang="uk-UA" dirty="0">
                <a:latin typeface="Times New Roman" pitchFamily="18" charset="0"/>
                <a:cs typeface="Times New Roman" pitchFamily="18" charset="0"/>
              </a:rPr>
              <a:t>Дисертація (друкований примірник).</a:t>
            </a:r>
            <a:endParaRPr lang="ru-RU" dirty="0">
              <a:latin typeface="Times New Roman" pitchFamily="18" charset="0"/>
              <a:cs typeface="Times New Roman" pitchFamily="18" charset="0"/>
            </a:endParaRPr>
          </a:p>
          <a:p>
            <a:endParaRPr lang="ru-RU" dirty="0"/>
          </a:p>
        </p:txBody>
      </p:sp>
      <p:pic>
        <p:nvPicPr>
          <p:cNvPr id="4098" name="Picture 2" descr="Open Book | Книжная фотография, Книги, Абстрактное"/>
          <p:cNvPicPr>
            <a:picLocks noChangeAspect="1" noChangeArrowheads="1"/>
          </p:cNvPicPr>
          <p:nvPr/>
        </p:nvPicPr>
        <p:blipFill>
          <a:blip r:embed="rId2" cstate="print"/>
          <a:srcRect/>
          <a:stretch>
            <a:fillRect/>
          </a:stretch>
        </p:blipFill>
        <p:spPr bwMode="auto">
          <a:xfrm>
            <a:off x="6547020" y="3938624"/>
            <a:ext cx="2093932" cy="261741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77800"/>
          </a:effectLst>
        </p:spPr>
      </p:pic>
      <p:pic>
        <p:nvPicPr>
          <p:cNvPr id="4100" name="Picture 4" descr="тема образования книги предпосылки яблока, образование наука, школа,  обучение образование png | PNGWing"/>
          <p:cNvPicPr>
            <a:picLocks noChangeAspect="1" noChangeArrowheads="1"/>
          </p:cNvPicPr>
          <p:nvPr/>
        </p:nvPicPr>
        <p:blipFill>
          <a:blip r:embed="rId3" cstate="print"/>
          <a:srcRect/>
          <a:stretch>
            <a:fillRect/>
          </a:stretch>
        </p:blipFill>
        <p:spPr bwMode="auto">
          <a:xfrm>
            <a:off x="642910" y="4357694"/>
            <a:ext cx="4681660" cy="219834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215900"/>
          </a:effectLst>
        </p:spPr>
      </p:pic>
      <p:pic>
        <p:nvPicPr>
          <p:cNvPr id="6" name="Рисунок 11">
            <a:extLst>
              <a:ext uri="{FF2B5EF4-FFF2-40B4-BE49-F238E27FC236}">
                <a16:creationId xmlns="" xmlns:a16="http://schemas.microsoft.com/office/drawing/2014/main" id="{03FBA8F4-53AE-414D-9C94-9A155D9D45AD}"/>
              </a:ext>
            </a:extLst>
          </p:cNvPr>
          <p:cNvPicPr>
            <a:picLocks noChangeAspect="1" noChangeArrowheads="1"/>
          </p:cNvPicPr>
          <p:nvPr/>
        </p:nvPicPr>
        <p:blipFill>
          <a:blip r:embed="rId4"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836712"/>
            <a:ext cx="7429552" cy="1846659"/>
          </a:xfrm>
          <a:prstGeom prst="rect">
            <a:avLst/>
          </a:prstGeom>
          <a:noFill/>
        </p:spPr>
        <p:txBody>
          <a:bodyPr wrap="square" rtlCol="0">
            <a:spAutoFit/>
          </a:bodyPr>
          <a:lstStyle/>
          <a:p>
            <a:pPr algn="ctr"/>
            <a:r>
              <a:rPr lang="uk-UA" sz="4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act" pitchFamily="34" charset="0"/>
              </a:rPr>
              <a:t>Присудження наукового ступеня доктора філософії</a:t>
            </a:r>
            <a:endParaRPr lang="ru-RU" sz="4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act" pitchFamily="34" charset="0"/>
            </a:endParaRPr>
          </a:p>
          <a:p>
            <a:endParaRPr lang="ru-RU" dirty="0"/>
          </a:p>
        </p:txBody>
      </p:sp>
      <p:pic>
        <p:nvPicPr>
          <p:cNvPr id="6" name="Рисунок 11"/>
          <p:cNvPicPr>
            <a:picLocks noChangeAspect="1" noChangeArrowheads="1"/>
          </p:cNvPicPr>
          <p:nvPr/>
        </p:nvPicPr>
        <p:blipFill>
          <a:blip r:embed="rId2" cstate="print"/>
          <a:srcRect/>
          <a:stretch>
            <a:fillRect/>
          </a:stretch>
        </p:blipFill>
        <p:spPr bwMode="auto">
          <a:xfrm>
            <a:off x="7929586" y="5643578"/>
            <a:ext cx="858838" cy="857250"/>
          </a:xfrm>
          <a:prstGeom prst="rect">
            <a:avLst/>
          </a:prstGeom>
          <a:noFill/>
          <a:ln w="9525">
            <a:noFill/>
            <a:miter lim="800000"/>
            <a:headEnd/>
            <a:tailEnd/>
          </a:ln>
        </p:spPr>
      </p:pic>
      <p:pic>
        <p:nvPicPr>
          <p:cNvPr id="27650" name="Picture 2" descr="Науковий журнал Університету «East European Journal of Psycholinguistics»  зараховано до квартилю Q3 | Волинський національний університет імені Лесі  Українки"/>
          <p:cNvPicPr>
            <a:picLocks noChangeAspect="1" noChangeArrowheads="1"/>
          </p:cNvPicPr>
          <p:nvPr/>
        </p:nvPicPr>
        <p:blipFill>
          <a:blip r:embed="rId3" cstate="print"/>
          <a:srcRect/>
          <a:stretch>
            <a:fillRect/>
          </a:stretch>
        </p:blipFill>
        <p:spPr bwMode="auto">
          <a:xfrm>
            <a:off x="1619001" y="2924944"/>
            <a:ext cx="5905998" cy="271863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88900"/>
          </a:effectLst>
        </p:spPr>
      </p:pic>
      <p:pic>
        <p:nvPicPr>
          <p:cNvPr id="5" name="Рисунок 11">
            <a:extLst>
              <a:ext uri="{FF2B5EF4-FFF2-40B4-BE49-F238E27FC236}">
                <a16:creationId xmlns="" xmlns:a16="http://schemas.microsoft.com/office/drawing/2014/main" id="{28AC4A61-8E0F-43A1-9B84-231711F9C625}"/>
              </a:ext>
            </a:extLst>
          </p:cNvPr>
          <p:cNvPicPr>
            <a:picLocks noChangeAspect="1" noChangeArrowheads="1"/>
          </p:cNvPicPr>
          <p:nvPr/>
        </p:nvPicPr>
        <p:blipFill>
          <a:blip r:embed="rId2"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850738"/>
            <a:ext cx="8786906" cy="6186309"/>
          </a:xfrm>
          <a:prstGeom prst="rect">
            <a:avLst/>
          </a:prstGeom>
          <a:noFill/>
        </p:spPr>
        <p:txBody>
          <a:bodyPr wrap="square" numCol="2" rtlCol="0">
            <a:spAutoFit/>
          </a:bodyPr>
          <a:lstStyle/>
          <a:p>
            <a:pPr marL="285750" lvl="0" indent="-285750">
              <a:buFont typeface="Wingdings" panose="05000000000000000000" pitchFamily="2" charset="2"/>
              <a:buChar char="Ø"/>
            </a:pPr>
            <a:r>
              <a:rPr lang="uk-UA" sz="1600" dirty="0"/>
              <a:t>Супровідний лист на бланку Університету.</a:t>
            </a:r>
            <a:endParaRPr lang="ru-RU" sz="1600" dirty="0"/>
          </a:p>
          <a:p>
            <a:pPr marL="285750" lvl="0" indent="-285750">
              <a:buFont typeface="Wingdings" panose="05000000000000000000" pitchFamily="2" charset="2"/>
              <a:buChar char="Ø"/>
            </a:pPr>
            <a:r>
              <a:rPr lang="uk-UA" sz="1600" dirty="0"/>
              <a:t>Копія першої сторінки паспорта громадянина України або паспортного документа іноземця, засвідченої в установленому порядку.</a:t>
            </a:r>
            <a:endParaRPr lang="ru-RU" sz="1600" dirty="0"/>
          </a:p>
          <a:p>
            <a:pPr marL="285750" lvl="0" indent="-285750">
              <a:buFont typeface="Wingdings" panose="05000000000000000000" pitchFamily="2" charset="2"/>
              <a:buChar char="Ø"/>
            </a:pPr>
            <a:r>
              <a:rPr lang="uk-UA" sz="1600" dirty="0"/>
              <a:t>Рішення ради про присудження ступеня доктора філософії.</a:t>
            </a:r>
            <a:endParaRPr lang="en-US" sz="1600" dirty="0"/>
          </a:p>
          <a:p>
            <a:pPr marL="285750" lvl="0" indent="-285750">
              <a:buFont typeface="Wingdings" panose="05000000000000000000" pitchFamily="2" charset="2"/>
              <a:buChar char="Ø"/>
            </a:pPr>
            <a:r>
              <a:rPr lang="en-US" sz="1600" dirty="0"/>
              <a:t> </a:t>
            </a:r>
            <a:r>
              <a:rPr lang="uk-UA" sz="1600" dirty="0"/>
              <a:t>Висновок</a:t>
            </a:r>
            <a:r>
              <a:rPr lang="en-US" sz="1600" dirty="0"/>
              <a:t> </a:t>
            </a:r>
            <a:r>
              <a:rPr lang="uk-UA" sz="1600" dirty="0"/>
              <a:t>про</a:t>
            </a:r>
            <a:r>
              <a:rPr lang="en-US" sz="1600" dirty="0"/>
              <a:t> </a:t>
            </a:r>
            <a:r>
              <a:rPr lang="uk-UA" sz="1600" dirty="0"/>
              <a:t>наукову</a:t>
            </a:r>
            <a:r>
              <a:rPr lang="en-US" sz="1600" dirty="0"/>
              <a:t> </a:t>
            </a:r>
            <a:r>
              <a:rPr lang="uk-UA" sz="1600" dirty="0"/>
              <a:t>новизну,</a:t>
            </a:r>
            <a:r>
              <a:rPr lang="en-US" sz="1600" dirty="0"/>
              <a:t> </a:t>
            </a:r>
            <a:r>
              <a:rPr lang="uk-UA" sz="1600" dirty="0"/>
              <a:t>теоретичне</a:t>
            </a:r>
            <a:r>
              <a:rPr lang="en-US" sz="1600" dirty="0"/>
              <a:t> </a:t>
            </a:r>
            <a:r>
              <a:rPr lang="uk-UA" sz="1600" dirty="0"/>
              <a:t>та</a:t>
            </a:r>
            <a:r>
              <a:rPr lang="en-US" sz="1600" dirty="0"/>
              <a:t> </a:t>
            </a:r>
            <a:r>
              <a:rPr lang="uk-UA" sz="1600" dirty="0"/>
              <a:t>практичне</a:t>
            </a:r>
            <a:r>
              <a:rPr lang="en-US" sz="1600" dirty="0"/>
              <a:t> </a:t>
            </a:r>
            <a:r>
              <a:rPr lang="uk-UA" sz="1600" dirty="0"/>
              <a:t>значення результатів дисертації.</a:t>
            </a:r>
            <a:endParaRPr lang="ru-RU" sz="1600" dirty="0"/>
          </a:p>
          <a:p>
            <a:pPr marL="285750" lvl="0" indent="-285750">
              <a:buFont typeface="Wingdings" panose="05000000000000000000" pitchFamily="2" charset="2"/>
              <a:buChar char="Ø"/>
            </a:pPr>
            <a:r>
              <a:rPr lang="uk-UA" sz="1600" dirty="0"/>
              <a:t>Відгуки опонентів.</a:t>
            </a:r>
            <a:endParaRPr lang="ru-RU" sz="1600" dirty="0"/>
          </a:p>
          <a:p>
            <a:pPr marL="285750" lvl="0" indent="-285750">
              <a:buFont typeface="Wingdings" panose="05000000000000000000" pitchFamily="2" charset="2"/>
              <a:buChar char="Ø"/>
            </a:pPr>
            <a:r>
              <a:rPr lang="uk-UA" sz="1600" dirty="0"/>
              <a:t>Копія диплома магістра (спеціаліста), засвідченої в установленому порядку.</a:t>
            </a:r>
            <a:endParaRPr lang="ru-RU" sz="1600" dirty="0"/>
          </a:p>
          <a:p>
            <a:pPr marL="285750" lvl="0" indent="-285750">
              <a:buFont typeface="Wingdings" panose="05000000000000000000" pitchFamily="2" charset="2"/>
              <a:buChar char="Ø"/>
            </a:pPr>
            <a:r>
              <a:rPr lang="uk-UA" sz="1600" dirty="0"/>
              <a:t>Копія свідоцтва про зміну імені (у разі потреби), засвідченої в установленому</a:t>
            </a:r>
            <a:r>
              <a:rPr lang="en-US" sz="1600" dirty="0"/>
              <a:t> </a:t>
            </a:r>
            <a:r>
              <a:rPr lang="uk-UA" sz="1600" dirty="0"/>
              <a:t>порядку.</a:t>
            </a:r>
            <a:endParaRPr lang="ru-RU" sz="1600" dirty="0"/>
          </a:p>
          <a:p>
            <a:pPr marL="285750" lvl="0" indent="-285750">
              <a:buFont typeface="Wingdings" panose="05000000000000000000" pitchFamily="2" charset="2"/>
              <a:buChar char="Ø"/>
            </a:pPr>
            <a:r>
              <a:rPr lang="uk-UA" sz="1600" dirty="0"/>
              <a:t>Копія академічної довідки про виконання Здобувачем ОНП, засвідченої в установленому порядку.</a:t>
            </a:r>
            <a:endParaRPr lang="ru-RU" sz="1600" dirty="0"/>
          </a:p>
          <a:p>
            <a:pPr marL="285750" lvl="0" indent="-285750">
              <a:buFont typeface="Wingdings" panose="05000000000000000000" pitchFamily="2" charset="2"/>
              <a:buChar char="Ø"/>
            </a:pPr>
            <a:r>
              <a:rPr lang="uk-UA" sz="1600" dirty="0"/>
              <a:t>Копія документа про передачу електронного примірника до Національного </a:t>
            </a:r>
            <a:r>
              <a:rPr lang="uk-UA" sz="1600" dirty="0" err="1"/>
              <a:t>репозитарію</a:t>
            </a:r>
            <a:r>
              <a:rPr lang="uk-UA" sz="1600" dirty="0"/>
              <a:t> академічних текстів або Державної наукової установи “Український інститут науково-технічної експертизи та інформації”.</a:t>
            </a:r>
            <a:endParaRPr lang="ru-RU" sz="1600" dirty="0"/>
          </a:p>
          <a:p>
            <a:pPr marL="285750" lvl="0" indent="-285750">
              <a:buFont typeface="Wingdings" panose="05000000000000000000" pitchFamily="2" charset="2"/>
              <a:buChar char="Ø"/>
            </a:pPr>
            <a:r>
              <a:rPr lang="uk-UA" sz="1600" dirty="0"/>
              <a:t>Анотація дисертації державною мовою з наведенням наукових публікацій,</a:t>
            </a:r>
            <a:r>
              <a:rPr lang="en-US" sz="1600" dirty="0"/>
              <a:t> </a:t>
            </a:r>
            <a:r>
              <a:rPr lang="uk-UA" sz="1600" dirty="0"/>
              <a:t>зарахованих за темою дисертації.</a:t>
            </a:r>
            <a:endParaRPr lang="ru-RU" sz="1600" dirty="0"/>
          </a:p>
          <a:p>
            <a:pPr marL="285750" lvl="0" indent="-285750">
              <a:buFont typeface="Wingdings" panose="05000000000000000000" pitchFamily="2" charset="2"/>
              <a:buChar char="Ø"/>
            </a:pPr>
            <a:r>
              <a:rPr lang="uk-UA" sz="1600" dirty="0"/>
              <a:t>Копія реєстраційної картки присутності членів ради, засвідченої в установленому порядку.</a:t>
            </a:r>
            <a:endParaRPr lang="ru-RU" sz="1600" dirty="0"/>
          </a:p>
          <a:p>
            <a:pPr marL="285750" lvl="0" indent="-285750">
              <a:buFont typeface="Wingdings" panose="05000000000000000000" pitchFamily="2" charset="2"/>
              <a:buChar char="Ø"/>
            </a:pPr>
            <a:r>
              <a:rPr lang="uk-UA" sz="1600" dirty="0"/>
              <a:t>Стенограма (розшифрованої фонограми) засідання ради, підписаної головою ради та скріпленої печаткою Університету.</a:t>
            </a:r>
            <a:endParaRPr lang="ru-RU" sz="1600" dirty="0"/>
          </a:p>
          <a:p>
            <a:endParaRPr lang="ru-RU" dirty="0"/>
          </a:p>
        </p:txBody>
      </p:sp>
      <p:sp>
        <p:nvSpPr>
          <p:cNvPr id="7" name="Прямоугольник 6"/>
          <p:cNvSpPr/>
          <p:nvPr/>
        </p:nvSpPr>
        <p:spPr>
          <a:xfrm>
            <a:off x="1043608" y="142852"/>
            <a:ext cx="7886110" cy="707886"/>
          </a:xfrm>
          <a:prstGeom prst="rect">
            <a:avLst/>
          </a:prstGeom>
          <a:noFill/>
        </p:spPr>
        <p:txBody>
          <a:bodyPr wrap="square" lIns="91440" tIns="45720" rIns="91440" bIns="45720">
            <a:spAutoFit/>
          </a:bodyPr>
          <a:lstStyle/>
          <a:p>
            <a:pPr algn="just"/>
            <a:r>
              <a:rPr lang="uk-UA" sz="20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rPr>
              <a:t>Перелік документів другого примірника атестаційної справи</a:t>
            </a:r>
            <a:r>
              <a:rPr lang="en-US" sz="20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rPr>
              <a:t> </a:t>
            </a:r>
            <a:r>
              <a:rPr lang="uk-UA" sz="20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rPr>
              <a:t>Здобувача,</a:t>
            </a:r>
            <a:r>
              <a:rPr lang="en-US" sz="20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rPr>
              <a:t> </a:t>
            </a:r>
            <a:r>
              <a:rPr lang="uk-UA" sz="20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rPr>
              <a:t>що</a:t>
            </a:r>
            <a:r>
              <a:rPr lang="en-US" sz="20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rPr>
              <a:t> </a:t>
            </a:r>
            <a:r>
              <a:rPr lang="uk-UA" sz="20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rPr>
              <a:t>надсилається до МОН України</a:t>
            </a:r>
            <a:endParaRPr lang="ru-RU" sz="2000" b="1" cap="none" spc="0" dirty="0">
              <a:ln w="12700">
                <a:solidFill>
                  <a:schemeClr val="tx1">
                    <a:lumMod val="65000"/>
                    <a:lumOff val="35000"/>
                  </a:schemeClr>
                </a:solidFill>
                <a:prstDash val="solid"/>
              </a:ln>
              <a:solidFill>
                <a:srgbClr val="FFC000"/>
              </a:solidFill>
              <a:effectLst>
                <a:outerShdw blurRad="41275" dist="20320" dir="1800000" algn="tl" rotWithShape="0">
                  <a:srgbClr val="000000">
                    <a:alpha val="40000"/>
                  </a:srgbClr>
                </a:outerShdw>
              </a:effectLst>
            </a:endParaRPr>
          </a:p>
        </p:txBody>
      </p:sp>
      <p:pic>
        <p:nvPicPr>
          <p:cNvPr id="3074" name="Picture 2" descr="Фон обучения изображение_Фото номер 500801643_JPG Формат  изображения_ru.lovepik.com"/>
          <p:cNvPicPr>
            <a:picLocks noChangeAspect="1" noChangeArrowheads="1"/>
          </p:cNvPicPr>
          <p:nvPr/>
        </p:nvPicPr>
        <p:blipFill>
          <a:blip r:embed="rId2" cstate="print"/>
          <a:srcRect/>
          <a:stretch>
            <a:fillRect/>
          </a:stretch>
        </p:blipFill>
        <p:spPr bwMode="auto">
          <a:xfrm>
            <a:off x="5004048" y="3717032"/>
            <a:ext cx="3784394" cy="251834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90500"/>
          </a:effectLst>
        </p:spPr>
      </p:pic>
      <p:pic>
        <p:nvPicPr>
          <p:cNvPr id="8" name="Рисунок 11">
            <a:extLst>
              <a:ext uri="{FF2B5EF4-FFF2-40B4-BE49-F238E27FC236}">
                <a16:creationId xmlns="" xmlns:a16="http://schemas.microsoft.com/office/drawing/2014/main" id="{CA9B2285-3656-478F-A7C2-B8E51944E1C7}"/>
              </a:ext>
            </a:extLst>
          </p:cNvPr>
          <p:cNvPicPr>
            <a:picLocks noChangeAspect="1" noChangeArrowheads="1"/>
          </p:cNvPicPr>
          <p:nvPr/>
        </p:nvPicPr>
        <p:blipFill>
          <a:blip r:embed="rId3"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7467600" cy="1725602"/>
          </a:xfrm>
        </p:spPr>
        <p:txBody>
          <a:bodyPr>
            <a:noAutofit/>
          </a:bodyPr>
          <a:lstStyle/>
          <a:p>
            <a:pPr algn="ctr"/>
            <a:r>
              <a:rPr lang="uk-UA" sz="4800" b="1" dirty="0">
                <a:solidFill>
                  <a:srgbClr val="FFC000"/>
                </a:solidFill>
                <a:effectLst>
                  <a:outerShdw blurRad="38100" dist="38100" dir="2700000" algn="tl">
                    <a:srgbClr val="000000">
                      <a:alpha val="43137"/>
                    </a:srgbClr>
                  </a:outerShdw>
                </a:effectLst>
              </a:rPr>
              <a:t>ДЯКУЮ ЗА УВАГУ!</a:t>
            </a:r>
            <a:r>
              <a:rPr lang="ru-RU" sz="4000" dirty="0">
                <a:solidFill>
                  <a:srgbClr val="FFC000"/>
                </a:solidFill>
                <a:effectLst>
                  <a:outerShdw blurRad="38100" dist="38100" dir="2700000" algn="tl">
                    <a:srgbClr val="000000">
                      <a:alpha val="43137"/>
                    </a:srgbClr>
                  </a:outerShdw>
                </a:effectLst>
              </a:rPr>
              <a:t/>
            </a:r>
            <a:br>
              <a:rPr lang="ru-RU" sz="4000" dirty="0">
                <a:solidFill>
                  <a:srgbClr val="FFC000"/>
                </a:solidFill>
                <a:effectLst>
                  <a:outerShdw blurRad="38100" dist="38100" dir="2700000" algn="tl">
                    <a:srgbClr val="000000">
                      <a:alpha val="43137"/>
                    </a:srgbClr>
                  </a:outerShdw>
                </a:effectLst>
              </a:rPr>
            </a:br>
            <a:endParaRPr lang="ru-RU" sz="4000" dirty="0">
              <a:solidFill>
                <a:srgbClr val="FFC000"/>
              </a:solidFill>
              <a:effectLst>
                <a:outerShdw blurRad="38100" dist="38100" dir="2700000" algn="tl">
                  <a:srgbClr val="000000">
                    <a:alpha val="43137"/>
                  </a:srgbClr>
                </a:outerShdw>
              </a:effectLst>
            </a:endParaRPr>
          </a:p>
        </p:txBody>
      </p:sp>
      <p:pic>
        <p:nvPicPr>
          <p:cNvPr id="1026" name="Picture 2" descr="Опрос: прогресс российской науки есть только в армии и космосе - Поиск -  новости науки и техники"/>
          <p:cNvPicPr>
            <a:picLocks noChangeAspect="1" noChangeArrowheads="1"/>
          </p:cNvPicPr>
          <p:nvPr/>
        </p:nvPicPr>
        <p:blipFill>
          <a:blip r:embed="rId2" cstate="print"/>
          <a:srcRect/>
          <a:stretch>
            <a:fillRect/>
          </a:stretch>
        </p:blipFill>
        <p:spPr bwMode="auto">
          <a:xfrm>
            <a:off x="714348" y="1785926"/>
            <a:ext cx="7715304"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215900"/>
          </a:effectLst>
        </p:spPr>
      </p:pic>
      <p:pic>
        <p:nvPicPr>
          <p:cNvPr id="5" name="Рисунок 11">
            <a:extLst>
              <a:ext uri="{FF2B5EF4-FFF2-40B4-BE49-F238E27FC236}">
                <a16:creationId xmlns="" xmlns:a16="http://schemas.microsoft.com/office/drawing/2014/main" id="{81CE4869-7F69-4B1E-A2DC-71C647BCC45D}"/>
              </a:ext>
            </a:extLst>
          </p:cNvPr>
          <p:cNvPicPr>
            <a:picLocks noChangeAspect="1" noChangeArrowheads="1"/>
          </p:cNvPicPr>
          <p:nvPr/>
        </p:nvPicPr>
        <p:blipFill>
          <a:blip r:embed="rId3"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Как узнать Scopus Author ID? ✓"/>
          <p:cNvPicPr>
            <a:picLocks noChangeAspect="1" noChangeArrowheads="1"/>
          </p:cNvPicPr>
          <p:nvPr/>
        </p:nvPicPr>
        <p:blipFill>
          <a:blip r:embed="rId2" cstate="print"/>
          <a:srcRect/>
          <a:stretch>
            <a:fillRect/>
          </a:stretch>
        </p:blipFill>
        <p:spPr bwMode="auto">
          <a:xfrm>
            <a:off x="684450" y="851975"/>
            <a:ext cx="2932020" cy="998521"/>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50800"/>
          </a:effectLst>
        </p:spPr>
      </p:pic>
      <p:sp>
        <p:nvSpPr>
          <p:cNvPr id="4" name="TextBox 3"/>
          <p:cNvSpPr txBox="1"/>
          <p:nvPr/>
        </p:nvSpPr>
        <p:spPr>
          <a:xfrm>
            <a:off x="464315" y="243240"/>
            <a:ext cx="8215370" cy="1107996"/>
          </a:xfrm>
          <a:prstGeom prst="rect">
            <a:avLst/>
          </a:prstGeom>
          <a:noFill/>
          <a:effectLst>
            <a:softEdge rad="152400"/>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a:ln w="11430"/>
                <a:solidFill>
                  <a:srgbClr val="FFC000"/>
                </a:solidFill>
              </a:rPr>
              <a:t>Вимоги до здобувачів вищої освіти ступеня доктора філософії:</a:t>
            </a:r>
            <a:endParaRPr lang="ru-RU" sz="2400" b="1" dirty="0">
              <a:ln w="11430"/>
              <a:solidFill>
                <a:srgbClr val="FFC000"/>
              </a:solidFill>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571472" y="1649801"/>
            <a:ext cx="8321008" cy="4524315"/>
          </a:xfrm>
          <a:prstGeom prst="rect">
            <a:avLst/>
          </a:prstGeom>
          <a:noFill/>
        </p:spPr>
        <p:txBody>
          <a:bodyPr wrap="square" rtlCol="0">
            <a:spAutoFit/>
          </a:bodyPr>
          <a:lstStyle/>
          <a:p>
            <a:pPr indent="450000" algn="just">
              <a:buFont typeface="Wingdings" pitchFamily="2" charset="2"/>
              <a:buChar char="§"/>
            </a:pPr>
            <a:endParaRPr lang="uk-UA" dirty="0"/>
          </a:p>
          <a:p>
            <a:pPr marL="285750" indent="-285750" algn="just">
              <a:buFont typeface="Wingdings" panose="05000000000000000000" pitchFamily="2" charset="2"/>
              <a:buChar char="Ø"/>
            </a:pPr>
            <a:r>
              <a:rPr lang="uk-UA" dirty="0"/>
              <a:t> не близька особа керівника ЗВО;</a:t>
            </a:r>
          </a:p>
          <a:p>
            <a:pPr marL="285750" indent="-285750" algn="just">
              <a:buFont typeface="Wingdings" panose="05000000000000000000" pitchFamily="2" charset="2"/>
              <a:buChar char="Ø"/>
            </a:pPr>
            <a:r>
              <a:rPr lang="uk-UA" dirty="0"/>
              <a:t> ступінь магістра (спеціаліста);</a:t>
            </a:r>
            <a:endParaRPr lang="ru-RU" dirty="0"/>
          </a:p>
          <a:p>
            <a:pPr marL="285750" lvl="0" indent="-285750" algn="just">
              <a:buFont typeface="Wingdings" panose="05000000000000000000" pitchFamily="2" charset="2"/>
              <a:buChar char="Ø"/>
            </a:pPr>
            <a:r>
              <a:rPr lang="uk-UA" dirty="0"/>
              <a:t> навчання на ІІІ рівні (у будь-якому ЗВО);</a:t>
            </a:r>
            <a:endParaRPr lang="ru-RU" dirty="0"/>
          </a:p>
          <a:p>
            <a:pPr marL="285750" lvl="0" indent="-285750" algn="just">
              <a:buFont typeface="Wingdings" panose="05000000000000000000" pitchFamily="2" charset="2"/>
              <a:buChar char="Ø"/>
            </a:pPr>
            <a:r>
              <a:rPr lang="uk-UA" dirty="0"/>
              <a:t> підготовлена дисертація, що відповідає вимогам Наказу МОН України № 40 від 12.01.2017 р.;</a:t>
            </a:r>
            <a:endParaRPr lang="ru-RU" dirty="0"/>
          </a:p>
          <a:p>
            <a:pPr marL="285750" lvl="0" indent="-285750" algn="just">
              <a:buFont typeface="Wingdings" panose="05000000000000000000" pitchFamily="2" charset="2"/>
              <a:buChar char="Ø"/>
            </a:pPr>
            <a:r>
              <a:rPr lang="uk-UA" dirty="0"/>
              <a:t> наявність 3 публікацій, які розкривають зміст дисертації (якщо є публікація у виданні </a:t>
            </a:r>
            <a:r>
              <a:rPr lang="uk-UA" i="1" dirty="0"/>
              <a:t>Q1-Q3</a:t>
            </a:r>
            <a:r>
              <a:rPr lang="uk-UA" dirty="0"/>
              <a:t>, то достатньо 2 публікації), до таких публікацій зараховуються:</a:t>
            </a:r>
          </a:p>
          <a:p>
            <a:pPr lvl="0" algn="just"/>
            <a:r>
              <a:rPr lang="uk-UA" dirty="0"/>
              <a:t>- 1 стаття у періодичних наукових виданнях країн Організації Економічного Співробітництва та Розвитку або Європейського Союзу. До такої публікації може прирівнюватися публікація у виданні категорії «А» або в закордонних виданнях, проіндексованих у </a:t>
            </a:r>
            <a:r>
              <a:rPr lang="uk-UA" dirty="0" err="1"/>
              <a:t>Scopus</a:t>
            </a:r>
            <a:r>
              <a:rPr lang="uk-UA" dirty="0"/>
              <a:t> та </a:t>
            </a:r>
            <a:r>
              <a:rPr lang="uk-UA" dirty="0" err="1"/>
              <a:t>WoS</a:t>
            </a:r>
            <a:r>
              <a:rPr lang="uk-UA" dirty="0"/>
              <a:t>; </a:t>
            </a:r>
          </a:p>
          <a:p>
            <a:pPr lvl="0" algn="just"/>
            <a:r>
              <a:rPr lang="uk-UA" dirty="0"/>
              <a:t>- статті у наукових фахових виданнях України категорії «Б» (замість однієї статті може бути зарахована монографія (розділ монографії, опублікованої у співавторстві).</a:t>
            </a:r>
            <a:endParaRPr lang="ru-RU" dirty="0"/>
          </a:p>
          <a:p>
            <a:endParaRPr lang="ru-RU" dirty="0"/>
          </a:p>
        </p:txBody>
      </p:sp>
      <p:pic>
        <p:nvPicPr>
          <p:cNvPr id="6" name="Рисунок 11"/>
          <p:cNvPicPr>
            <a:picLocks noChangeAspect="1" noChangeArrowheads="1"/>
          </p:cNvPicPr>
          <p:nvPr/>
        </p:nvPicPr>
        <p:blipFill>
          <a:blip r:embed="rId3" cstate="print"/>
          <a:srcRect/>
          <a:stretch>
            <a:fillRect/>
          </a:stretch>
        </p:blipFill>
        <p:spPr bwMode="auto">
          <a:xfrm>
            <a:off x="0" y="15574"/>
            <a:ext cx="684450" cy="683184"/>
          </a:xfrm>
          <a:prstGeom prst="rect">
            <a:avLst/>
          </a:prstGeom>
          <a:noFill/>
          <a:ln w="9525">
            <a:noFill/>
            <a:miter lim="800000"/>
            <a:headEnd/>
            <a:tailEnd/>
          </a:ln>
        </p:spPr>
      </p:pic>
      <p:pic>
        <p:nvPicPr>
          <p:cNvPr id="26628" name="Picture 4" descr="Как узнать ResearcherID WoS: инструкция по поиску автора"/>
          <p:cNvPicPr>
            <a:picLocks noChangeAspect="1" noChangeArrowheads="1"/>
          </p:cNvPicPr>
          <p:nvPr/>
        </p:nvPicPr>
        <p:blipFill>
          <a:blip r:embed="rId4" cstate="print"/>
          <a:srcRect/>
          <a:stretch>
            <a:fillRect/>
          </a:stretch>
        </p:blipFill>
        <p:spPr bwMode="auto">
          <a:xfrm>
            <a:off x="4874805" y="980728"/>
            <a:ext cx="3917858" cy="1421161"/>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31358"/>
            <a:ext cx="7858148" cy="2031325"/>
          </a:xfrm>
          <a:prstGeom prst="rect">
            <a:avLst/>
          </a:prstGeom>
          <a:noFill/>
        </p:spPr>
        <p:txBody>
          <a:bodyPr wrap="square" rtlCol="0">
            <a:spAutoFit/>
          </a:bodyPr>
          <a:lstStyle/>
          <a:p>
            <a:pPr algn="ctr"/>
            <a:r>
              <a:rPr lang="ru-RU" sz="2400" b="1" spc="300" dirty="0">
                <a:effectLst>
                  <a:outerShdw blurRad="38100" dist="38100" dir="2700000" algn="tl">
                    <a:srgbClr val="000000">
                      <a:alpha val="43137"/>
                    </a:srgbClr>
                  </a:outerShdw>
                </a:effectLst>
              </a:rPr>
              <a:t/>
            </a:r>
            <a:br>
              <a:rPr lang="ru-RU" sz="2400" b="1" spc="300" dirty="0">
                <a:effectLst>
                  <a:outerShdw blurRad="38100" dist="38100" dir="2700000" algn="tl">
                    <a:srgbClr val="000000">
                      <a:alpha val="43137"/>
                    </a:srgbClr>
                  </a:outerShdw>
                </a:effectLst>
              </a:rPr>
            </a:br>
            <a:r>
              <a:rPr lang="uk-UA" sz="2800" b="1" spc="300" dirty="0">
                <a:ln w="10541" cmpd="sng">
                  <a:solidFill>
                    <a:schemeClr val="accent1">
                      <a:shade val="88000"/>
                      <a:satMod val="110000"/>
                    </a:schemeClr>
                  </a:solidFill>
                  <a:prstDash val="solid"/>
                </a:ln>
                <a:solidFill>
                  <a:srgbClr val="FFC000"/>
                </a:solidFill>
              </a:rPr>
              <a:t>Участь наукового керівника у атестації здобувача ступеня доктора філософії:</a:t>
            </a:r>
            <a:endParaRPr lang="ru-RU" sz="2800" b="1" spc="300" dirty="0">
              <a:solidFill>
                <a:srgbClr val="FFC000"/>
              </a:solidFill>
            </a:endParaRPr>
          </a:p>
          <a:p>
            <a:endParaRPr lang="ru-RU" dirty="0">
              <a:solidFill>
                <a:schemeClr val="tx1">
                  <a:lumMod val="65000"/>
                  <a:lumOff val="35000"/>
                </a:schemeClr>
              </a:solidFill>
            </a:endParaRPr>
          </a:p>
        </p:txBody>
      </p:sp>
      <p:sp>
        <p:nvSpPr>
          <p:cNvPr id="5" name="TextBox 4"/>
          <p:cNvSpPr txBox="1"/>
          <p:nvPr/>
        </p:nvSpPr>
        <p:spPr>
          <a:xfrm>
            <a:off x="357126" y="2062683"/>
            <a:ext cx="8143932" cy="2215991"/>
          </a:xfrm>
          <a:prstGeom prst="rect">
            <a:avLst/>
          </a:prstGeom>
          <a:noFill/>
        </p:spPr>
        <p:txBody>
          <a:bodyPr wrap="square" rtlCol="0">
            <a:spAutoFit/>
          </a:bodyPr>
          <a:lstStyle/>
          <a:p>
            <a:pPr lvl="0" indent="450000" algn="just"/>
            <a:r>
              <a:rPr lang="uk-UA" sz="2000" dirty="0"/>
              <a:t>Після завершення ОНП науковий керівник/наукові керівники надає/надають висновок з оцінкою виконання індивідуального плану наукової роботи та індивідуального навчального плану (якщо керівник не погоджується надати висновок, його за заявою здобувача надає кафедра, на якій здійснювалася підготовка). Висновок надається у </a:t>
            </a:r>
            <a:r>
              <a:rPr lang="uk-UA" sz="2000" b="1" dirty="0"/>
              <a:t>двох примірниках</a:t>
            </a:r>
            <a:r>
              <a:rPr lang="uk-UA" sz="2000" dirty="0"/>
              <a:t>.</a:t>
            </a:r>
            <a:endParaRPr lang="ru-RU" sz="2000" dirty="0"/>
          </a:p>
          <a:p>
            <a:endParaRPr lang="ru-RU" dirty="0"/>
          </a:p>
        </p:txBody>
      </p:sp>
      <p:pic>
        <p:nvPicPr>
          <p:cNvPr id="25602" name="Picture 2" descr="Дошка оголошень кафедри англійської філології — Факультет іноземних мов"/>
          <p:cNvPicPr>
            <a:picLocks noChangeAspect="1" noChangeArrowheads="1"/>
          </p:cNvPicPr>
          <p:nvPr/>
        </p:nvPicPr>
        <p:blipFill>
          <a:blip r:embed="rId2" cstate="print"/>
          <a:srcRect/>
          <a:stretch>
            <a:fillRect/>
          </a:stretch>
        </p:blipFill>
        <p:spPr bwMode="auto">
          <a:xfrm>
            <a:off x="331662" y="4510145"/>
            <a:ext cx="4449008" cy="1485900"/>
          </a:xfrm>
          <a:prstGeom prst="roundRect">
            <a:avLst>
              <a:gd name="adj" fmla="val 8594"/>
            </a:avLst>
          </a:prstGeom>
          <a:solidFill>
            <a:srgbClr val="FFFFFF">
              <a:shade val="85000"/>
            </a:srgbClr>
          </a:solidFill>
          <a:ln>
            <a:noFill/>
          </a:ln>
          <a:effectLst>
            <a:outerShdw blurRad="419100" dist="50800" dir="5400000" algn="ctr" rotWithShape="0">
              <a:srgbClr val="000000">
                <a:alpha val="98000"/>
              </a:srgbClr>
            </a:outerShdw>
            <a:reflection blurRad="12700" stA="38000" endPos="28000" dist="5000" dir="5400000" sy="-100000" algn="bl" rotWithShape="0"/>
            <a:softEdge rad="114300"/>
          </a:effectLst>
        </p:spPr>
      </p:pic>
      <p:pic>
        <p:nvPicPr>
          <p:cNvPr id="25604" name="Picture 4" descr="Фундаментальная и академическая наука - Психологос"/>
          <p:cNvPicPr>
            <a:picLocks noChangeAspect="1" noChangeArrowheads="1"/>
          </p:cNvPicPr>
          <p:nvPr/>
        </p:nvPicPr>
        <p:blipFill>
          <a:blip r:embed="rId3" cstate="print"/>
          <a:srcRect/>
          <a:stretch>
            <a:fillRect/>
          </a:stretch>
        </p:blipFill>
        <p:spPr bwMode="auto">
          <a:xfrm>
            <a:off x="5059653" y="3933919"/>
            <a:ext cx="3693692" cy="2638353"/>
          </a:xfrm>
          <a:prstGeom prst="roundRect">
            <a:avLst>
              <a:gd name="adj" fmla="val 8594"/>
            </a:avLst>
          </a:prstGeom>
          <a:solidFill>
            <a:srgbClr val="FFFFFF">
              <a:shade val="85000"/>
            </a:srgbClr>
          </a:solidFill>
          <a:ln>
            <a:noFill/>
          </a:ln>
          <a:effectLst>
            <a:outerShdw blurRad="609600" dist="50800" dir="5400000" algn="ctr" rotWithShape="0">
              <a:srgbClr val="000000">
                <a:alpha val="43137"/>
              </a:srgbClr>
            </a:outerShdw>
            <a:reflection blurRad="12700" stA="38000" endPos="28000" dist="5000" dir="5400000" sy="-100000" algn="bl" rotWithShape="0"/>
            <a:softEdge rad="127000"/>
          </a:effectLst>
        </p:spPr>
      </p:pic>
      <p:pic>
        <p:nvPicPr>
          <p:cNvPr id="2" name="Рисунок 1">
            <a:extLst>
              <a:ext uri="{FF2B5EF4-FFF2-40B4-BE49-F238E27FC236}">
                <a16:creationId xmlns="" xmlns:a16="http://schemas.microsoft.com/office/drawing/2014/main" id="{4590914D-38BF-49D7-B085-7E3FF2B53DE2}"/>
              </a:ext>
            </a:extLst>
          </p:cNvPr>
          <p:cNvPicPr>
            <a:picLocks noChangeAspect="1"/>
          </p:cNvPicPr>
          <p:nvPr/>
        </p:nvPicPr>
        <p:blipFill>
          <a:blip r:embed="rId4"/>
          <a:stretch>
            <a:fillRect/>
          </a:stretch>
        </p:blipFill>
        <p:spPr>
          <a:xfrm>
            <a:off x="-9743" y="-1882"/>
            <a:ext cx="682811" cy="682811"/>
          </a:xfrm>
          <a:prstGeom prst="rect">
            <a:avLst/>
          </a:prstGeom>
        </p:spPr>
      </p:pic>
    </p:spTree>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44" y="671691"/>
            <a:ext cx="8643998" cy="5909310"/>
          </a:xfrm>
          <a:prstGeom prst="rect">
            <a:avLst/>
          </a:prstGeom>
          <a:noFill/>
        </p:spPr>
        <p:txBody>
          <a:bodyPr wrap="square" numCol="2" rtlCol="0" anchor="ctr">
            <a:spAutoFit/>
          </a:bodyPr>
          <a:lstStyle/>
          <a:p>
            <a:pPr marL="285750" indent="-285750">
              <a:buFont typeface="Wingdings" panose="05000000000000000000" pitchFamily="2" charset="2"/>
              <a:buChar char="Ø"/>
            </a:pPr>
            <a:r>
              <a:rPr lang="uk-UA" sz="1600" dirty="0"/>
              <a:t>не близька особа здобувача;</a:t>
            </a:r>
            <a:endParaRPr lang="ru-RU" sz="1600" dirty="0"/>
          </a:p>
          <a:p>
            <a:pPr marL="285750" indent="-285750">
              <a:buFont typeface="Wingdings" panose="05000000000000000000" pitchFamily="2" charset="2"/>
              <a:buChar char="Ø"/>
            </a:pPr>
            <a:r>
              <a:rPr lang="uk-UA" sz="1600" dirty="0"/>
              <a:t>не науковий керівник здобувача;</a:t>
            </a:r>
            <a:endParaRPr lang="ru-RU" sz="1600" dirty="0"/>
          </a:p>
          <a:p>
            <a:pPr marL="285750" lvl="0" indent="-285750">
              <a:buFont typeface="Wingdings" panose="05000000000000000000" pitchFamily="2" charset="2"/>
              <a:buChar char="Ø"/>
            </a:pPr>
            <a:r>
              <a:rPr lang="uk-UA" sz="1600" dirty="0"/>
              <a:t>штатний НПП ЗВО, де утворюється СВР;</a:t>
            </a:r>
            <a:endParaRPr lang="ru-RU" sz="1600" dirty="0"/>
          </a:p>
          <a:p>
            <a:pPr marL="285750" lvl="0" indent="-285750">
              <a:buFont typeface="Wingdings" panose="05000000000000000000" pitchFamily="2" charset="2"/>
              <a:buChar char="Ø"/>
            </a:pPr>
            <a:r>
              <a:rPr lang="uk-UA" sz="1600" dirty="0"/>
              <a:t>науковий ступінь;</a:t>
            </a:r>
            <a:endParaRPr lang="ru-RU" sz="1600" dirty="0"/>
          </a:p>
          <a:p>
            <a:pPr marL="285750" lvl="0" indent="-285750">
              <a:buFont typeface="Wingdings" panose="05000000000000000000" pitchFamily="2" charset="2"/>
              <a:buChar char="Ø"/>
            </a:pPr>
            <a:r>
              <a:rPr lang="uk-UA" sz="1600" dirty="0"/>
              <a:t>компетентний вчений з наукового напрямку дисертації (науковий ступінь з відповідної галузі та/або спеціальності (вчене звання за відповідною кафедрою (спеціальністю) та/або наукові публікації з наукового напряму дисертації);</a:t>
            </a:r>
            <a:endParaRPr lang="ru-RU" sz="1600" dirty="0"/>
          </a:p>
          <a:p>
            <a:pPr marL="285750" lvl="0" indent="-285750">
              <a:buFont typeface="Wingdings" panose="05000000000000000000" pitchFamily="2" charset="2"/>
              <a:buChar char="Ø"/>
            </a:pPr>
            <a:r>
              <a:rPr lang="uk-UA" sz="1600" dirty="0"/>
              <a:t>не більше 8 разів на рік;</a:t>
            </a:r>
            <a:endParaRPr lang="ru-RU" sz="1600" dirty="0"/>
          </a:p>
          <a:p>
            <a:pPr marL="285750" lvl="0" indent="-285750">
              <a:buFont typeface="Wingdings" panose="05000000000000000000" pitchFamily="2" charset="2"/>
              <a:buChar char="Ø"/>
            </a:pPr>
            <a:r>
              <a:rPr lang="uk-UA" sz="1600" dirty="0"/>
              <a:t>наявність 3 публікацій за останні п’ять років за напрямом дисертації (зараховуються монографії, розділи монографій, статті у періодичних наукових виданнях, включених до переліку наукових фахових видань України, або у періодичних наукових виданнях інших держав);</a:t>
            </a:r>
            <a:endParaRPr lang="ru-RU" sz="1600" dirty="0"/>
          </a:p>
          <a:p>
            <a:pPr marL="285750" lvl="0" indent="-285750">
              <a:buFont typeface="Wingdings" panose="05000000000000000000" pitchFamily="2" charset="2"/>
              <a:buChar char="Ø"/>
            </a:pPr>
            <a:r>
              <a:rPr lang="uk-UA" sz="1600" dirty="0"/>
              <a:t>наявність 1 публікації у виданнях </a:t>
            </a:r>
            <a:r>
              <a:rPr lang="uk-UA" sz="1600" dirty="0" err="1"/>
              <a:t>Scopus</a:t>
            </a:r>
            <a:r>
              <a:rPr lang="uk-UA" sz="1600" dirty="0"/>
              <a:t> або </a:t>
            </a:r>
            <a:r>
              <a:rPr lang="uk-UA" sz="1600" dirty="0" err="1"/>
              <a:t>Web</a:t>
            </a:r>
            <a:r>
              <a:rPr lang="uk-UA" sz="1600" dirty="0"/>
              <a:t> </a:t>
            </a:r>
            <a:r>
              <a:rPr lang="uk-UA" sz="1600" dirty="0" err="1"/>
              <a:t>of</a:t>
            </a:r>
            <a:r>
              <a:rPr lang="uk-UA" sz="1600" dirty="0"/>
              <a:t> </a:t>
            </a:r>
            <a:r>
              <a:rPr lang="uk-UA" sz="1600" dirty="0" err="1"/>
              <a:t>Science</a:t>
            </a:r>
            <a:r>
              <a:rPr lang="uk-UA" sz="1600" dirty="0"/>
              <a:t>;</a:t>
            </a:r>
            <a:endParaRPr lang="ru-RU" sz="1600" dirty="0"/>
          </a:p>
          <a:p>
            <a:pPr marL="285750" lvl="0" indent="-285750">
              <a:buFont typeface="Wingdings" panose="05000000000000000000" pitchFamily="2" charset="2"/>
              <a:buChar char="Ø"/>
            </a:pPr>
            <a:r>
              <a:rPr lang="uk-UA" sz="1600" dirty="0"/>
              <a:t>не співавтор публікацій здобувача;</a:t>
            </a:r>
            <a:endParaRPr lang="ru-RU" sz="1600" dirty="0"/>
          </a:p>
          <a:p>
            <a:pPr marL="285750" lvl="0" indent="-285750">
              <a:buFont typeface="Wingdings" panose="05000000000000000000" pitchFamily="2" charset="2"/>
              <a:buChar char="Ø"/>
            </a:pPr>
            <a:r>
              <a:rPr lang="uk-UA" sz="1600" dirty="0"/>
              <a:t>5 років після здобуття наукового ступеня кандидата наук;</a:t>
            </a:r>
            <a:endParaRPr lang="ru-RU" sz="1600" dirty="0"/>
          </a:p>
          <a:p>
            <a:pPr marL="285750" lvl="0" indent="-285750">
              <a:buFont typeface="Wingdings" panose="05000000000000000000" pitchFamily="2" charset="2"/>
              <a:buChar char="Ø"/>
            </a:pPr>
            <a:r>
              <a:rPr lang="uk-UA" sz="1600" dirty="0"/>
              <a:t>для експертизи призначений Вченою   радою ЗВО;</a:t>
            </a:r>
            <a:endParaRPr lang="ru-RU" sz="1600" dirty="0"/>
          </a:p>
          <a:p>
            <a:pPr marL="285750" lvl="0" indent="-285750">
              <a:buFont typeface="Wingdings" panose="05000000000000000000" pitchFamily="2" charset="2"/>
              <a:buChar char="Ø"/>
            </a:pPr>
            <a:r>
              <a:rPr lang="uk-UA" sz="1600" dirty="0"/>
              <a:t>для захисту призначений наказом МОН України за пропозиціями Вченої ради</a:t>
            </a:r>
            <a:r>
              <a:rPr lang="ru-RU" sz="1600" dirty="0"/>
              <a:t> </a:t>
            </a:r>
            <a:r>
              <a:rPr lang="uk-UA" sz="1600" dirty="0"/>
              <a:t>ЗВО.</a:t>
            </a:r>
            <a:endParaRPr lang="ru-RU" sz="1600" dirty="0"/>
          </a:p>
          <a:p>
            <a:pPr algn="just"/>
            <a:endParaRPr lang="ru-RU" sz="1600" dirty="0"/>
          </a:p>
        </p:txBody>
      </p:sp>
      <p:sp>
        <p:nvSpPr>
          <p:cNvPr id="7" name="Прямоугольник 6"/>
          <p:cNvSpPr/>
          <p:nvPr/>
        </p:nvSpPr>
        <p:spPr>
          <a:xfrm>
            <a:off x="1731756" y="97016"/>
            <a:ext cx="575489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cap="none" spc="0" dirty="0">
                <a:ln w="11430"/>
                <a:solidFill>
                  <a:srgbClr val="FFC000"/>
                </a:solidFill>
              </a:rPr>
              <a:t>Вимоги до рецензентів:</a:t>
            </a:r>
            <a:endParaRPr lang="ru-RU" sz="3200" b="1" cap="none" spc="0" dirty="0">
              <a:ln w="11430"/>
              <a:solidFill>
                <a:srgbClr val="FFC000"/>
              </a:solidFill>
            </a:endParaRPr>
          </a:p>
        </p:txBody>
      </p:sp>
      <p:pic>
        <p:nvPicPr>
          <p:cNvPr id="24578" name="Picture 2" descr="Про що має завжди пам&amp;#39;ятати рецензент під час розгляду статті?"/>
          <p:cNvPicPr>
            <a:picLocks noChangeAspect="1" noChangeArrowheads="1"/>
          </p:cNvPicPr>
          <p:nvPr/>
        </p:nvPicPr>
        <p:blipFill>
          <a:blip r:embed="rId2" cstate="print"/>
          <a:srcRect/>
          <a:stretch>
            <a:fillRect/>
          </a:stretch>
        </p:blipFill>
        <p:spPr bwMode="auto">
          <a:xfrm>
            <a:off x="4439175" y="3068960"/>
            <a:ext cx="4475578" cy="2369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11">
            <a:extLst>
              <a:ext uri="{FF2B5EF4-FFF2-40B4-BE49-F238E27FC236}">
                <a16:creationId xmlns="" xmlns:a16="http://schemas.microsoft.com/office/drawing/2014/main" id="{2CDAEE36-D312-41DE-BC1D-C6F515F210B8}"/>
              </a:ext>
            </a:extLst>
          </p:cNvPr>
          <p:cNvPicPr>
            <a:picLocks noChangeAspect="1" noChangeArrowheads="1"/>
          </p:cNvPicPr>
          <p:nvPr/>
        </p:nvPicPr>
        <p:blipFill>
          <a:blip r:embed="rId3" cstate="print"/>
          <a:srcRect/>
          <a:stretch>
            <a:fillRect/>
          </a:stretch>
        </p:blipFill>
        <p:spPr bwMode="auto">
          <a:xfrm>
            <a:off x="14933" y="0"/>
            <a:ext cx="684450" cy="683184"/>
          </a:xfrm>
          <a:prstGeom prst="rect">
            <a:avLst/>
          </a:prstGeom>
          <a:noFill/>
          <a:ln w="9525">
            <a:noFill/>
            <a:miter lim="800000"/>
            <a:headEnd/>
            <a:tailEnd/>
          </a:ln>
        </p:spPr>
      </p:pic>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714356"/>
            <a:ext cx="8215370" cy="4247317"/>
          </a:xfrm>
          <a:prstGeom prst="rect">
            <a:avLst/>
          </a:prstGeom>
          <a:noFill/>
        </p:spPr>
        <p:txBody>
          <a:bodyPr wrap="square" rtlCol="0">
            <a:spAutoFit/>
          </a:bodyPr>
          <a:lstStyle/>
          <a:p>
            <a:pPr marL="285750" lvl="0" indent="-285750" algn="just">
              <a:buFont typeface="Wingdings" panose="05000000000000000000" pitchFamily="2" charset="2"/>
              <a:buChar char="Ø"/>
            </a:pPr>
            <a:r>
              <a:rPr lang="uk-UA" dirty="0"/>
              <a:t>не науковий керівник здобувача;</a:t>
            </a:r>
            <a:endParaRPr lang="ru-RU" dirty="0"/>
          </a:p>
          <a:p>
            <a:pPr marL="285750" lvl="0" indent="-285750" algn="just">
              <a:buFont typeface="Wingdings" panose="05000000000000000000" pitchFamily="2" charset="2"/>
              <a:buChar char="Ø"/>
            </a:pPr>
            <a:r>
              <a:rPr lang="uk-UA" dirty="0"/>
              <a:t>не ректор;</a:t>
            </a:r>
            <a:endParaRPr lang="ru-RU" dirty="0"/>
          </a:p>
          <a:p>
            <a:pPr marL="285750" lvl="0" indent="-285750" algn="just">
              <a:buFont typeface="Wingdings" panose="05000000000000000000" pitchFamily="2" charset="2"/>
              <a:buChar char="Ø"/>
            </a:pPr>
            <a:r>
              <a:rPr lang="uk-UA" dirty="0"/>
              <a:t>не проректор;</a:t>
            </a:r>
            <a:endParaRPr lang="ru-RU" dirty="0"/>
          </a:p>
          <a:p>
            <a:pPr marL="285750" lvl="0" indent="-285750" algn="just">
              <a:buFont typeface="Wingdings" panose="05000000000000000000" pitchFamily="2" charset="2"/>
              <a:buChar char="Ø"/>
            </a:pPr>
            <a:r>
              <a:rPr lang="uk-UA" dirty="0"/>
              <a:t>не співавтор публікацій здобувача;</a:t>
            </a:r>
            <a:endParaRPr lang="ru-RU" dirty="0"/>
          </a:p>
          <a:p>
            <a:pPr marL="285750" lvl="0" indent="-285750" algn="just">
              <a:buFont typeface="Wingdings" panose="05000000000000000000" pitchFamily="2" charset="2"/>
              <a:buChar char="Ø"/>
            </a:pPr>
            <a:r>
              <a:rPr lang="uk-UA" dirty="0"/>
              <a:t>не рецензент монографії здобувача;</a:t>
            </a:r>
            <a:endParaRPr lang="ru-RU" dirty="0"/>
          </a:p>
          <a:p>
            <a:pPr marL="285750" lvl="0" indent="-285750" algn="just">
              <a:buFont typeface="Wingdings" panose="05000000000000000000" pitchFamily="2" charset="2"/>
              <a:buChar char="Ø"/>
            </a:pPr>
            <a:r>
              <a:rPr lang="uk-UA" dirty="0"/>
              <a:t>не близька особа здобувача;</a:t>
            </a:r>
            <a:endParaRPr lang="ru-RU" dirty="0"/>
          </a:p>
          <a:p>
            <a:pPr marL="285750" lvl="0" indent="-285750" algn="just">
              <a:buFont typeface="Wingdings" panose="05000000000000000000" pitchFamily="2" charset="2"/>
              <a:buChar char="Ø"/>
            </a:pPr>
            <a:r>
              <a:rPr lang="uk-UA" dirty="0"/>
              <a:t>штатний НПП ЗВО, де утворюється СВР;</a:t>
            </a:r>
            <a:endParaRPr lang="ru-RU" dirty="0"/>
          </a:p>
          <a:p>
            <a:pPr marL="285750" lvl="0" indent="-285750" algn="just">
              <a:buFont typeface="Wingdings" panose="05000000000000000000" pitchFamily="2" charset="2"/>
              <a:buChar char="Ø"/>
            </a:pPr>
            <a:r>
              <a:rPr lang="uk-UA" dirty="0"/>
              <a:t>доктор наук;</a:t>
            </a:r>
            <a:endParaRPr lang="ru-RU" dirty="0"/>
          </a:p>
          <a:p>
            <a:pPr marL="285750" lvl="0" indent="-285750" algn="just">
              <a:buFont typeface="Wingdings" panose="05000000000000000000" pitchFamily="2" charset="2"/>
              <a:buChar char="Ø"/>
            </a:pPr>
            <a:r>
              <a:rPr lang="uk-UA" dirty="0"/>
              <a:t>не більше 8 разів на рік;</a:t>
            </a:r>
            <a:endParaRPr lang="ru-RU" dirty="0"/>
          </a:p>
          <a:p>
            <a:pPr marL="285750" lvl="0" indent="-285750" algn="just">
              <a:buFont typeface="Wingdings" panose="05000000000000000000" pitchFamily="2" charset="2"/>
              <a:buChar char="Ø"/>
            </a:pPr>
            <a:r>
              <a:rPr lang="uk-UA" dirty="0"/>
              <a:t>наявність не менше 3 публікацій за останні п’ять років за напрямом дисертації (зараховуються монографії, розділи монографій, статті у періодичних наукових виданнях, включених до переліку наукових фахових видань України, або у періодичних наукових виданнях інших держав);</a:t>
            </a:r>
            <a:endParaRPr lang="ru-RU" dirty="0"/>
          </a:p>
          <a:p>
            <a:endParaRPr lang="ru-RU" dirty="0"/>
          </a:p>
        </p:txBody>
      </p:sp>
      <p:sp>
        <p:nvSpPr>
          <p:cNvPr id="7" name="Прямоугольник 6"/>
          <p:cNvSpPr/>
          <p:nvPr/>
        </p:nvSpPr>
        <p:spPr>
          <a:xfrm>
            <a:off x="1391547" y="142852"/>
            <a:ext cx="635859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cap="none" spc="0" dirty="0">
                <a:ln w="11430"/>
                <a:solidFill>
                  <a:srgbClr val="FFC000"/>
                </a:solidFill>
              </a:rPr>
              <a:t>Вимоги до Голови разової СВР:</a:t>
            </a:r>
            <a:endParaRPr lang="ru-RU" sz="3200" b="1" cap="none" spc="0" dirty="0">
              <a:ln w="11430"/>
              <a:solidFill>
                <a:srgbClr val="FFC000"/>
              </a:solidFill>
            </a:endParaRPr>
          </a:p>
        </p:txBody>
      </p:sp>
      <p:pic>
        <p:nvPicPr>
          <p:cNvPr id="23556" name="Picture 4" descr="Рецензія, що таке рецензія?"/>
          <p:cNvPicPr>
            <a:picLocks noChangeAspect="1" noChangeArrowheads="1"/>
          </p:cNvPicPr>
          <p:nvPr/>
        </p:nvPicPr>
        <p:blipFill>
          <a:blip r:embed="rId2" cstate="print"/>
          <a:srcRect/>
          <a:stretch>
            <a:fillRect/>
          </a:stretch>
        </p:blipFill>
        <p:spPr bwMode="auto">
          <a:xfrm>
            <a:off x="5239807" y="908720"/>
            <a:ext cx="3495332" cy="196721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01600"/>
          </a:effectLst>
        </p:spPr>
      </p:pic>
      <p:sp>
        <p:nvSpPr>
          <p:cNvPr id="2" name="Прямокутник 1">
            <a:extLst>
              <a:ext uri="{FF2B5EF4-FFF2-40B4-BE49-F238E27FC236}">
                <a16:creationId xmlns="" xmlns:a16="http://schemas.microsoft.com/office/drawing/2014/main" id="{686A76BA-8D0E-47B3-BC4E-0DC1178A72F3}"/>
              </a:ext>
            </a:extLst>
          </p:cNvPr>
          <p:cNvSpPr/>
          <p:nvPr/>
        </p:nvSpPr>
        <p:spPr>
          <a:xfrm>
            <a:off x="3581651" y="4437112"/>
            <a:ext cx="5454845" cy="1754326"/>
          </a:xfrm>
          <a:prstGeom prst="rect">
            <a:avLst/>
          </a:prstGeom>
        </p:spPr>
        <p:txBody>
          <a:bodyPr wrap="square">
            <a:spAutoFit/>
          </a:bodyPr>
          <a:lstStyle/>
          <a:p>
            <a:pPr marL="285750" indent="-285750">
              <a:buFont typeface="Wingdings" panose="05000000000000000000" pitchFamily="2" charset="2"/>
              <a:buChar char="Ø"/>
            </a:pPr>
            <a:r>
              <a:rPr lang="uk-UA" dirty="0"/>
              <a:t>наявність 1 публікації у виданнях </a:t>
            </a:r>
            <a:r>
              <a:rPr lang="en-US" dirty="0"/>
              <a:t>Scopus </a:t>
            </a:r>
            <a:r>
              <a:rPr lang="uk-UA" dirty="0"/>
              <a:t>або </a:t>
            </a:r>
            <a:r>
              <a:rPr lang="en-US" dirty="0"/>
              <a:t>Web of Science;</a:t>
            </a:r>
          </a:p>
          <a:p>
            <a:pPr marL="285750" indent="-285750">
              <a:buFont typeface="Wingdings" panose="05000000000000000000" pitchFamily="2" charset="2"/>
              <a:buChar char="Ø"/>
            </a:pPr>
            <a:r>
              <a:rPr lang="en-US" dirty="0"/>
              <a:t>5 </a:t>
            </a:r>
            <a:r>
              <a:rPr lang="uk-UA" dirty="0"/>
              <a:t>років після здобуття наукового ступеня кандидата наук;</a:t>
            </a:r>
          </a:p>
          <a:p>
            <a:pPr marL="285750" indent="-285750">
              <a:buFont typeface="Wingdings" panose="05000000000000000000" pitchFamily="2" charset="2"/>
              <a:buChar char="Ø"/>
            </a:pPr>
            <a:r>
              <a:rPr lang="uk-UA" dirty="0"/>
              <a:t>призначений наказом МОН України за пропозицією Вченої ради ЗВО.</a:t>
            </a:r>
          </a:p>
        </p:txBody>
      </p:sp>
      <p:pic>
        <p:nvPicPr>
          <p:cNvPr id="23554" name="Picture 2" descr="Я - Рецензент: блог Аneta - Форум"/>
          <p:cNvPicPr>
            <a:picLocks noChangeAspect="1" noChangeArrowheads="1"/>
          </p:cNvPicPr>
          <p:nvPr/>
        </p:nvPicPr>
        <p:blipFill>
          <a:blip r:embed="rId3" cstate="print"/>
          <a:srcRect/>
          <a:stretch>
            <a:fillRect/>
          </a:stretch>
        </p:blipFill>
        <p:spPr bwMode="auto">
          <a:xfrm>
            <a:off x="528960" y="4594235"/>
            <a:ext cx="2952328" cy="1964641"/>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14300"/>
          </a:effectLst>
        </p:spPr>
      </p:pic>
      <p:pic>
        <p:nvPicPr>
          <p:cNvPr id="8" name="Рисунок 11">
            <a:extLst>
              <a:ext uri="{FF2B5EF4-FFF2-40B4-BE49-F238E27FC236}">
                <a16:creationId xmlns="" xmlns:a16="http://schemas.microsoft.com/office/drawing/2014/main" id="{65EF12B1-7F35-4BFE-A0AD-1B011ECC6512}"/>
              </a:ext>
            </a:extLst>
          </p:cNvPr>
          <p:cNvPicPr>
            <a:picLocks noChangeAspect="1" noChangeArrowheads="1"/>
          </p:cNvPicPr>
          <p:nvPr/>
        </p:nvPicPr>
        <p:blipFill>
          <a:blip r:embed="rId4"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2" y="714356"/>
            <a:ext cx="7715304" cy="5909310"/>
          </a:xfrm>
          <a:prstGeom prst="rect">
            <a:avLst/>
          </a:prstGeom>
          <a:noFill/>
        </p:spPr>
        <p:txBody>
          <a:bodyPr wrap="square" rtlCol="0">
            <a:spAutoFit/>
          </a:bodyPr>
          <a:lstStyle/>
          <a:p>
            <a:pPr indent="450000">
              <a:buFont typeface="Wingdings" pitchFamily="2" charset="2"/>
              <a:buChar char="Ø"/>
            </a:pPr>
            <a:r>
              <a:rPr lang="uk-UA" dirty="0"/>
              <a:t>не близька особа здобувача;</a:t>
            </a:r>
            <a:endParaRPr lang="ru-RU" dirty="0"/>
          </a:p>
          <a:p>
            <a:pPr lvl="0" indent="450000">
              <a:buFont typeface="Wingdings" pitchFamily="2" charset="2"/>
              <a:buChar char="Ø"/>
            </a:pPr>
            <a:r>
              <a:rPr lang="uk-UA" dirty="0"/>
              <a:t>не штатний НПП ЗВО, де утворюється СВР;</a:t>
            </a:r>
            <a:endParaRPr lang="ru-RU" dirty="0"/>
          </a:p>
          <a:p>
            <a:pPr lvl="0" indent="450000" algn="just">
              <a:buFont typeface="Wingdings" pitchFamily="2" charset="2"/>
              <a:buChar char="Ø"/>
            </a:pPr>
            <a:r>
              <a:rPr lang="uk-UA" dirty="0"/>
              <a:t>не співавтор публікацій;</a:t>
            </a:r>
            <a:endParaRPr lang="ru-RU" dirty="0"/>
          </a:p>
          <a:p>
            <a:pPr lvl="0" indent="450000" algn="just">
              <a:buFont typeface="Wingdings" pitchFamily="2" charset="2"/>
              <a:buChar char="Ø"/>
            </a:pPr>
            <a:r>
              <a:rPr lang="uk-UA" dirty="0"/>
              <a:t>компетентний вчений з наукового напрямку дисертації (науковий ступінь з відповідної галузі та/або спеціальності (вчене звання за відповідною кафедрою (спеціальністю) та/або наукові публікації з наукового напряму дисертації);</a:t>
            </a:r>
            <a:endParaRPr lang="ru-RU" dirty="0"/>
          </a:p>
          <a:p>
            <a:pPr lvl="0" indent="450000" algn="just">
              <a:buFont typeface="Wingdings" pitchFamily="2" charset="2"/>
              <a:buChar char="Ø"/>
            </a:pPr>
            <a:r>
              <a:rPr lang="uk-UA" dirty="0"/>
              <a:t>1 опонент може бути доктором, 1 – кандидатом наук;</a:t>
            </a:r>
            <a:endParaRPr lang="ru-RU" dirty="0"/>
          </a:p>
          <a:p>
            <a:pPr lvl="0" indent="450000" algn="just">
              <a:buFont typeface="Wingdings" pitchFamily="2" charset="2"/>
              <a:buChar char="Ø"/>
            </a:pPr>
            <a:r>
              <a:rPr lang="uk-UA" dirty="0"/>
              <a:t>не співробітник іншого опонента;</a:t>
            </a:r>
            <a:endParaRPr lang="ru-RU" dirty="0"/>
          </a:p>
          <a:p>
            <a:pPr lvl="0" indent="450000" algn="just">
              <a:buFont typeface="Wingdings" pitchFamily="2" charset="2"/>
              <a:buChar char="Ø"/>
            </a:pPr>
            <a:r>
              <a:rPr lang="uk-UA" dirty="0"/>
              <a:t>може бути іноземний вчений з наукового напряму дисертації;</a:t>
            </a:r>
            <a:endParaRPr lang="ru-RU" dirty="0"/>
          </a:p>
          <a:p>
            <a:pPr lvl="0" indent="450000" algn="just">
              <a:buFont typeface="Wingdings" pitchFamily="2" charset="2"/>
              <a:buChar char="Ø"/>
            </a:pPr>
            <a:r>
              <a:rPr lang="uk-UA" dirty="0"/>
              <a:t>не більше 8 разів на рік;</a:t>
            </a:r>
            <a:endParaRPr lang="ru-RU" dirty="0"/>
          </a:p>
          <a:p>
            <a:pPr lvl="0" indent="450000" algn="just">
              <a:buFont typeface="Wingdings" pitchFamily="2" charset="2"/>
              <a:buChar char="Ø"/>
            </a:pPr>
            <a:r>
              <a:rPr lang="uk-UA" dirty="0"/>
              <a:t>Наявність не менше 3 публікацій за останні п’ять років за напрямом дисертації (зараховуються монографії, розділи монографій, статті у періодичних наукових виданнях, включених до переліку наукових фахових видань України, або у періодичних наукових виданнях інших держав)</a:t>
            </a:r>
            <a:endParaRPr lang="ru-RU" dirty="0"/>
          </a:p>
          <a:p>
            <a:pPr lvl="0" indent="450000" algn="just">
              <a:buFont typeface="Wingdings" pitchFamily="2" charset="2"/>
              <a:buChar char="Ø"/>
            </a:pPr>
            <a:r>
              <a:rPr lang="uk-UA" dirty="0"/>
              <a:t>наявність 1 публікації у виданнях </a:t>
            </a:r>
            <a:r>
              <a:rPr lang="uk-UA" dirty="0" err="1"/>
              <a:t>Scopus</a:t>
            </a:r>
            <a:r>
              <a:rPr lang="uk-UA" dirty="0"/>
              <a:t> або </a:t>
            </a:r>
            <a:r>
              <a:rPr lang="uk-UA" dirty="0" err="1"/>
              <a:t>Web</a:t>
            </a:r>
            <a:r>
              <a:rPr lang="uk-UA" dirty="0"/>
              <a:t> </a:t>
            </a:r>
            <a:r>
              <a:rPr lang="uk-UA" dirty="0" err="1"/>
              <a:t>of</a:t>
            </a:r>
            <a:r>
              <a:rPr lang="uk-UA" dirty="0"/>
              <a:t> </a:t>
            </a:r>
            <a:r>
              <a:rPr lang="uk-UA" dirty="0" err="1"/>
              <a:t>Science</a:t>
            </a:r>
            <a:r>
              <a:rPr lang="uk-UA" dirty="0"/>
              <a:t>;</a:t>
            </a:r>
            <a:endParaRPr lang="ru-RU" dirty="0"/>
          </a:p>
          <a:p>
            <a:pPr lvl="0" indent="450000" algn="just">
              <a:buFont typeface="Wingdings" pitchFamily="2" charset="2"/>
              <a:buChar char="Ø"/>
            </a:pPr>
            <a:r>
              <a:rPr lang="uk-UA" dirty="0"/>
              <a:t>для кандидата наук - 5 років після здобуття наукового ступеня;</a:t>
            </a:r>
            <a:endParaRPr lang="ru-RU" dirty="0"/>
          </a:p>
          <a:p>
            <a:pPr lvl="0" indent="450000" algn="just">
              <a:buFont typeface="Wingdings" pitchFamily="2" charset="2"/>
              <a:buChar char="Ø"/>
            </a:pPr>
            <a:r>
              <a:rPr lang="uk-UA" dirty="0"/>
              <a:t>призначений наказом МОН України за пропозицією Вченої ради ЗВО.</a:t>
            </a:r>
            <a:endParaRPr lang="ru-RU" dirty="0"/>
          </a:p>
          <a:p>
            <a:pPr algn="just"/>
            <a:endParaRPr lang="ru-RU" dirty="0"/>
          </a:p>
        </p:txBody>
      </p:sp>
      <p:sp>
        <p:nvSpPr>
          <p:cNvPr id="7" name="Прямоугольник 6"/>
          <p:cNvSpPr/>
          <p:nvPr/>
        </p:nvSpPr>
        <p:spPr>
          <a:xfrm>
            <a:off x="2340954" y="0"/>
            <a:ext cx="456567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cap="none" spc="0" dirty="0">
                <a:ln w="11430"/>
                <a:solidFill>
                  <a:srgbClr val="FFC000"/>
                </a:solidFill>
              </a:rPr>
              <a:t>Вимоги до опонентів</a:t>
            </a:r>
            <a:r>
              <a:rPr lang="uk-UA" sz="4000" b="1" cap="none" spc="0" dirty="0">
                <a:ln w="11430"/>
                <a:solidFill>
                  <a:srgbClr val="FFC000"/>
                </a:solidFill>
              </a:rPr>
              <a:t>:</a:t>
            </a:r>
            <a:endParaRPr lang="ru-RU" sz="4000" b="1" cap="none" spc="0" dirty="0">
              <a:ln w="11430"/>
              <a:solidFill>
                <a:srgbClr val="FFC000"/>
              </a:solidFill>
            </a:endParaRPr>
          </a:p>
        </p:txBody>
      </p:sp>
      <p:pic>
        <p:nvPicPr>
          <p:cNvPr id="8" name="Рисунок 11">
            <a:extLst>
              <a:ext uri="{FF2B5EF4-FFF2-40B4-BE49-F238E27FC236}">
                <a16:creationId xmlns="" xmlns:a16="http://schemas.microsoft.com/office/drawing/2014/main" id="{6303663F-D122-43A8-B061-06EB4DD692DF}"/>
              </a:ext>
            </a:extLst>
          </p:cNvPr>
          <p:cNvPicPr>
            <a:picLocks noChangeAspect="1" noChangeArrowheads="1"/>
          </p:cNvPicPr>
          <p:nvPr/>
        </p:nvPicPr>
        <p:blipFill>
          <a:blip r:embed="rId2" cstate="print"/>
          <a:srcRect/>
          <a:stretch>
            <a:fillRect/>
          </a:stretch>
        </p:blipFill>
        <p:spPr bwMode="auto">
          <a:xfrm>
            <a:off x="-19714" y="0"/>
            <a:ext cx="684450" cy="683184"/>
          </a:xfrm>
          <a:prstGeom prst="rect">
            <a:avLst/>
          </a:prstGeom>
          <a:noFill/>
          <a:ln w="9525">
            <a:noFill/>
            <a:miter lim="800000"/>
            <a:headEnd/>
            <a:tailEnd/>
          </a:ln>
        </p:spPr>
      </p:pic>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6577" y="939256"/>
            <a:ext cx="7572428" cy="3139321"/>
          </a:xfrm>
          <a:prstGeom prst="rect">
            <a:avLst/>
          </a:prstGeom>
          <a:noFill/>
        </p:spPr>
        <p:txBody>
          <a:bodyPr wrap="square" rtlCol="0">
            <a:spAutoFit/>
          </a:bodyPr>
          <a:lstStyle/>
          <a:p>
            <a:pPr marL="342900" lvl="0" indent="-342900">
              <a:buAutoNum type="arabicPeriod"/>
            </a:pPr>
            <a:r>
              <a:rPr lang="uk-UA" sz="2000" dirty="0"/>
              <a:t>Подання здобувачем заяви на ім’я голови Вченої ради Університету щодо проведення попередньої експертизи дисертації.</a:t>
            </a:r>
          </a:p>
          <a:p>
            <a:pPr marL="342900" lvl="0" indent="-342900"/>
            <a:endParaRPr lang="ru-RU" sz="2000" dirty="0"/>
          </a:p>
          <a:p>
            <a:pPr lvl="0"/>
            <a:r>
              <a:rPr lang="uk-UA" sz="2000" dirty="0"/>
              <a:t>2. Визначення Вченою радою Університету рецензентів і кафедри, яка здійснюватиме експертизу.</a:t>
            </a:r>
          </a:p>
          <a:p>
            <a:pPr lvl="0"/>
            <a:endParaRPr lang="ru-RU" sz="2000" dirty="0"/>
          </a:p>
          <a:p>
            <a:pPr lvl="0"/>
            <a:r>
              <a:rPr lang="uk-UA" sz="2000" dirty="0"/>
              <a:t>3. Проведення експертизи впродовж 2-х</a:t>
            </a:r>
            <a:r>
              <a:rPr lang="ru-RU" sz="2000" dirty="0"/>
              <a:t> </a:t>
            </a:r>
            <a:r>
              <a:rPr lang="uk-UA" sz="2000" dirty="0"/>
              <a:t>місяців від дати заяви.</a:t>
            </a:r>
            <a:endParaRPr lang="ru-RU" sz="2000" dirty="0"/>
          </a:p>
          <a:p>
            <a:endParaRPr lang="ru-RU" dirty="0"/>
          </a:p>
        </p:txBody>
      </p:sp>
      <p:sp>
        <p:nvSpPr>
          <p:cNvPr id="7" name="Прямоугольник 6"/>
          <p:cNvSpPr/>
          <p:nvPr/>
        </p:nvSpPr>
        <p:spPr>
          <a:xfrm>
            <a:off x="2011407" y="142852"/>
            <a:ext cx="5156796" cy="584775"/>
          </a:xfrm>
          <a:prstGeom prst="rect">
            <a:avLst/>
          </a:prstGeom>
          <a:noFill/>
        </p:spPr>
        <p:txBody>
          <a:bodyPr wrap="none" lIns="91440" tIns="45720" rIns="91440" bIns="45720">
            <a:spAutoFit/>
          </a:bodyPr>
          <a:lstStyle/>
          <a:p>
            <a:pPr algn="ctr"/>
            <a:r>
              <a:rPr lang="uk-UA" sz="3200" b="1" cap="none" spc="0" dirty="0">
                <a:ln w="12700">
                  <a:solidFill>
                    <a:schemeClr val="tx1">
                      <a:lumMod val="65000"/>
                      <a:lumOff val="35000"/>
                    </a:schemeClr>
                  </a:solidFill>
                  <a:prstDash val="solid"/>
                </a:ln>
                <a:solidFill>
                  <a:srgbClr val="FFC000"/>
                </a:solidFill>
              </a:rPr>
              <a:t>1. Попередня експертиза</a:t>
            </a:r>
            <a:endParaRPr lang="ru-RU" sz="3200" b="1" cap="none" spc="0" dirty="0">
              <a:ln w="12700">
                <a:solidFill>
                  <a:schemeClr val="tx1">
                    <a:lumMod val="65000"/>
                    <a:lumOff val="35000"/>
                  </a:schemeClr>
                </a:solidFill>
                <a:prstDash val="solid"/>
              </a:ln>
              <a:solidFill>
                <a:srgbClr val="FFC000"/>
              </a:solidFill>
            </a:endParaRPr>
          </a:p>
        </p:txBody>
      </p:sp>
      <p:pic>
        <p:nvPicPr>
          <p:cNvPr id="15362" name="Picture 2" descr="Рейтинг українських ЗВО з ІТ-спеціальностями: кого рекомендують випускники"/>
          <p:cNvPicPr>
            <a:picLocks noChangeAspect="1" noChangeArrowheads="1"/>
          </p:cNvPicPr>
          <p:nvPr/>
        </p:nvPicPr>
        <p:blipFill>
          <a:blip r:embed="rId2" cstate="print"/>
          <a:srcRect/>
          <a:stretch>
            <a:fillRect/>
          </a:stretch>
        </p:blipFill>
        <p:spPr bwMode="auto">
          <a:xfrm>
            <a:off x="2111797" y="3717033"/>
            <a:ext cx="4406834" cy="2901166"/>
          </a:xfrm>
          <a:prstGeom prst="teardrop">
            <a:avLst>
              <a:gd name="adj" fmla="val 104029"/>
            </a:avLst>
          </a:prstGeom>
          <a:noFill/>
          <a:effectLst>
            <a:outerShdw blurRad="685800" dist="50800" dir="5400000" algn="ctr" rotWithShape="0">
              <a:srgbClr val="000000">
                <a:alpha val="43137"/>
              </a:srgbClr>
            </a:outerShdw>
            <a:softEdge rad="190500"/>
          </a:effectLst>
        </p:spPr>
      </p:pic>
      <p:pic>
        <p:nvPicPr>
          <p:cNvPr id="6" name="Рисунок 11">
            <a:extLst>
              <a:ext uri="{FF2B5EF4-FFF2-40B4-BE49-F238E27FC236}">
                <a16:creationId xmlns="" xmlns:a16="http://schemas.microsoft.com/office/drawing/2014/main" id="{216B4606-4D0A-4691-93B2-5C08D31901F7}"/>
              </a:ext>
            </a:extLst>
          </p:cNvPr>
          <p:cNvPicPr>
            <a:picLocks noChangeAspect="1" noChangeArrowheads="1"/>
          </p:cNvPicPr>
          <p:nvPr/>
        </p:nvPicPr>
        <p:blipFill>
          <a:blip r:embed="rId3" cstate="print"/>
          <a:srcRect/>
          <a:stretch>
            <a:fillRect/>
          </a:stretch>
        </p:blipFill>
        <p:spPr bwMode="auto">
          <a:xfrm>
            <a:off x="0" y="5169"/>
            <a:ext cx="684450" cy="683184"/>
          </a:xfrm>
          <a:prstGeom prst="rect">
            <a:avLst/>
          </a:prstGeom>
          <a:noFill/>
          <a:ln w="9525">
            <a:noFill/>
            <a:miter lim="800000"/>
            <a:headEnd/>
            <a:tailEnd/>
          </a:ln>
        </p:spPr>
      </p:pic>
    </p:spTree>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40" y="328440"/>
            <a:ext cx="7560840" cy="1477328"/>
          </a:xfrm>
          <a:prstGeom prst="rect">
            <a:avLst/>
          </a:prstGeom>
          <a:noFill/>
        </p:spPr>
        <p:txBody>
          <a:bodyPr wrap="square" rtlCol="0">
            <a:spAutoFit/>
          </a:bodyPr>
          <a:lstStyle/>
          <a:p>
            <a:pPr algn="just"/>
            <a:r>
              <a:rPr lang="uk-UA" b="1" dirty="0">
                <a:solidFill>
                  <a:srgbClr val="FFC000"/>
                </a:solidFill>
              </a:rPr>
              <a:t>Необхідні документи для прийняття Вченою радою Університету рішення про проведення попередньої експертизи, призначення рецензентів та визначення кафедри, на фаховому семінарі якої проводитиметься попередня експертиза : </a:t>
            </a:r>
            <a:endParaRPr lang="ru-RU" b="1" dirty="0">
              <a:solidFill>
                <a:srgbClr val="FFC000"/>
              </a:solidFill>
            </a:endParaRPr>
          </a:p>
          <a:p>
            <a:endParaRPr lang="ru-RU" dirty="0"/>
          </a:p>
        </p:txBody>
      </p:sp>
      <p:sp>
        <p:nvSpPr>
          <p:cNvPr id="6" name="TextBox 5"/>
          <p:cNvSpPr txBox="1"/>
          <p:nvPr/>
        </p:nvSpPr>
        <p:spPr>
          <a:xfrm>
            <a:off x="437672" y="1805768"/>
            <a:ext cx="8001056" cy="3970318"/>
          </a:xfrm>
          <a:prstGeom prst="rect">
            <a:avLst/>
          </a:prstGeom>
          <a:noFill/>
        </p:spPr>
        <p:txBody>
          <a:bodyPr wrap="square" numCol="2" rtlCol="0">
            <a:spAutoFit/>
          </a:bodyPr>
          <a:lstStyle/>
          <a:p>
            <a:pPr marL="285750" lvl="0" indent="-285750" algn="ctr">
              <a:buFont typeface="Wingdings" panose="05000000000000000000" pitchFamily="2" charset="2"/>
              <a:buChar char="Ø"/>
            </a:pPr>
            <a:r>
              <a:rPr lang="uk-UA" dirty="0"/>
              <a:t>рішення засідання кафедри, на якій проходить підготовку Здобувач, про виконання наукової</a:t>
            </a:r>
            <a:r>
              <a:rPr lang="ru-RU" dirty="0"/>
              <a:t> </a:t>
            </a:r>
            <a:r>
              <a:rPr lang="uk-UA" dirty="0"/>
              <a:t>складової ОНП відповідної спеціальності, оформлене у вигляді витягу з протоколу;</a:t>
            </a:r>
            <a:endParaRPr lang="ru-RU" dirty="0"/>
          </a:p>
          <a:p>
            <a:pPr marL="285750" lvl="0" indent="-285750" algn="ctr">
              <a:buFont typeface="Wingdings" panose="05000000000000000000" pitchFamily="2" charset="2"/>
              <a:buChar char="Ø"/>
            </a:pPr>
            <a:r>
              <a:rPr lang="uk-UA" dirty="0"/>
              <a:t>заява на ім'я Голови Вченої ради Університету з проханням провести попередню експертизу дисертації Здобувача;</a:t>
            </a:r>
            <a:endParaRPr lang="ru-RU" dirty="0"/>
          </a:p>
          <a:p>
            <a:pPr marL="285750" lvl="0" indent="-285750" algn="ctr">
              <a:buFont typeface="Wingdings" panose="05000000000000000000" pitchFamily="2" charset="2"/>
              <a:buChar char="Ø"/>
            </a:pPr>
            <a:r>
              <a:rPr lang="uk-UA" dirty="0"/>
              <a:t>висновок наукового керівника/керівників (або кафедри);</a:t>
            </a:r>
            <a:endParaRPr lang="ru-RU" dirty="0"/>
          </a:p>
          <a:p>
            <a:pPr marL="285750" lvl="0" indent="-285750" algn="ctr">
              <a:buFont typeface="Wingdings" panose="05000000000000000000" pitchFamily="2" charset="2"/>
              <a:buChar char="Ø"/>
            </a:pPr>
            <a:endParaRPr lang="uk-UA" dirty="0"/>
          </a:p>
          <a:p>
            <a:pPr marL="285750" lvl="0" indent="-285750" algn="ctr">
              <a:buFont typeface="Wingdings" panose="05000000000000000000" pitchFamily="2" charset="2"/>
              <a:buChar char="Ø"/>
            </a:pPr>
            <a:r>
              <a:rPr lang="uk-UA" dirty="0"/>
              <a:t>академічна довідка про виконання відповідної ОНП;</a:t>
            </a:r>
            <a:endParaRPr lang="ru-RU" dirty="0"/>
          </a:p>
          <a:p>
            <a:pPr marL="285750" lvl="0" indent="-285750" algn="ctr">
              <a:buFont typeface="Wingdings" panose="05000000000000000000" pitchFamily="2" charset="2"/>
              <a:buChar char="Ø"/>
            </a:pPr>
            <a:r>
              <a:rPr lang="uk-UA" dirty="0"/>
              <a:t>подання зав. кафедри з пропозиціями щодо рецензентів, найменування кафедри та складу фахового семінару;</a:t>
            </a:r>
            <a:endParaRPr lang="ru-RU" dirty="0"/>
          </a:p>
          <a:p>
            <a:pPr marL="285750" lvl="0" indent="-285750" algn="ctr">
              <a:buFont typeface="Wingdings" panose="05000000000000000000" pitchFamily="2" charset="2"/>
              <a:buChar char="Ø"/>
            </a:pPr>
            <a:r>
              <a:rPr lang="uk-UA" dirty="0"/>
              <a:t>згоди передбачуваних рецензентів на участь у роботі разової СВР;</a:t>
            </a:r>
            <a:endParaRPr lang="ru-RU" dirty="0"/>
          </a:p>
          <a:p>
            <a:pPr marL="285750" lvl="0" indent="-285750" algn="ctr">
              <a:buFont typeface="Wingdings" panose="05000000000000000000" pitchFamily="2" charset="2"/>
              <a:buChar char="Ø"/>
            </a:pPr>
            <a:r>
              <a:rPr lang="uk-UA" dirty="0"/>
              <a:t>довідка з бібліотеки Університету про наукові публікації пропонованих рецензентів та Здобувача.</a:t>
            </a:r>
            <a:endParaRPr lang="ru-RU" dirty="0"/>
          </a:p>
          <a:p>
            <a:endParaRPr lang="ru-RU" dirty="0"/>
          </a:p>
        </p:txBody>
      </p:sp>
      <p:pic>
        <p:nvPicPr>
          <p:cNvPr id="14338" name="Picture 2" descr="Как в школах Запорожья готовятся к новому учебному году"/>
          <p:cNvPicPr>
            <a:picLocks noChangeAspect="1" noChangeArrowheads="1"/>
          </p:cNvPicPr>
          <p:nvPr/>
        </p:nvPicPr>
        <p:blipFill>
          <a:blip r:embed="rId2" cstate="print"/>
          <a:srcRect/>
          <a:stretch>
            <a:fillRect/>
          </a:stretch>
        </p:blipFill>
        <p:spPr bwMode="auto">
          <a:xfrm>
            <a:off x="2681487" y="5072234"/>
            <a:ext cx="3513425" cy="1816600"/>
          </a:xfrm>
          <a:prstGeom prst="irregularSeal2">
            <a:avLst/>
          </a:prstGeom>
          <a:gradFill>
            <a:gsLst>
              <a:gs pos="0">
                <a:srgbClr val="92D050"/>
              </a:gs>
              <a:gs pos="50000">
                <a:schemeClr val="accent1">
                  <a:tint val="44500"/>
                  <a:satMod val="160000"/>
                </a:schemeClr>
              </a:gs>
              <a:gs pos="100000">
                <a:schemeClr val="accent1">
                  <a:tint val="23500"/>
                  <a:satMod val="160000"/>
                </a:schemeClr>
              </a:gs>
            </a:gsLst>
            <a:lin ang="5400000" scaled="0"/>
          </a:gradFill>
          <a:effectLst>
            <a:outerShdw blurRad="520700" dist="50800" dir="5400000" algn="ctr" rotWithShape="0">
              <a:srgbClr val="000000">
                <a:alpha val="43137"/>
              </a:srgbClr>
            </a:outerShdw>
            <a:softEdge rad="50800"/>
          </a:effectLst>
        </p:spPr>
      </p:pic>
      <p:pic>
        <p:nvPicPr>
          <p:cNvPr id="7" name="Рисунок 11">
            <a:extLst>
              <a:ext uri="{FF2B5EF4-FFF2-40B4-BE49-F238E27FC236}">
                <a16:creationId xmlns="" xmlns:a16="http://schemas.microsoft.com/office/drawing/2014/main" id="{076D61E2-6212-4053-8AAE-1378BB42565A}"/>
              </a:ext>
            </a:extLst>
          </p:cNvPr>
          <p:cNvPicPr>
            <a:picLocks noChangeAspect="1" noChangeArrowheads="1"/>
          </p:cNvPicPr>
          <p:nvPr/>
        </p:nvPicPr>
        <p:blipFill>
          <a:blip r:embed="rId3" cstate="print"/>
          <a:srcRect/>
          <a:stretch>
            <a:fillRect/>
          </a:stretch>
        </p:blipFill>
        <p:spPr bwMode="auto">
          <a:xfrm>
            <a:off x="0" y="0"/>
            <a:ext cx="684450" cy="683184"/>
          </a:xfrm>
          <a:prstGeom prst="rect">
            <a:avLst/>
          </a:prstGeom>
          <a:noFill/>
          <a:ln w="9525">
            <a:noFill/>
            <a:miter lim="800000"/>
            <a:headEnd/>
            <a:tailEnd/>
          </a:ln>
        </p:spPr>
      </p:pic>
    </p:spTree>
  </p:cSld>
  <p:clrMapOvr>
    <a:masterClrMapping/>
  </p:clrMapOvr>
  <p:transition>
    <p:spli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TM04033921[[fn=Булат]]</Template>
  <TotalTime>1026</TotalTime>
  <Words>1933</Words>
  <Application>Microsoft Office PowerPoint</Application>
  <PresentationFormat>Экран (4:3)</PresentationFormat>
  <Paragraphs>165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Damask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Херсонський державний аграрно-економічний університет</dc:title>
  <dc:creator>HomePC</dc:creator>
  <cp:lastModifiedBy>user</cp:lastModifiedBy>
  <cp:revision>71</cp:revision>
  <dcterms:created xsi:type="dcterms:W3CDTF">2021-10-27T10:29:39Z</dcterms:created>
  <dcterms:modified xsi:type="dcterms:W3CDTF">2021-12-06T13:22:06Z</dcterms:modified>
</cp:coreProperties>
</file>