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0" r:id="rId24"/>
    <p:sldId id="279"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422"/>
    <a:srgbClr val="2E3917"/>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03" autoAdjust="0"/>
  </p:normalViewPr>
  <p:slideViewPr>
    <p:cSldViewPr>
      <p:cViewPr>
        <p:scale>
          <a:sx n="60" d="100"/>
          <a:sy n="60" d="100"/>
        </p:scale>
        <p:origin x="-1800" y="-5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CBF584-88B9-45B1-B2F7-D10622B3630A}" type="datetimeFigureOut">
              <a:rPr lang="ru-RU" smtClean="0"/>
              <a:t>18.01.2021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CBF717-E0D6-43B2-8A1B-2DA1D720DEAB}" type="slidenum">
              <a:rPr lang="ru-RU" smtClean="0"/>
              <a:t>‹#›</a:t>
            </a:fld>
            <a:endParaRPr lang="ru-RU"/>
          </a:p>
        </p:txBody>
      </p:sp>
    </p:spTree>
    <p:extLst>
      <p:ext uri="{BB962C8B-B14F-4D97-AF65-F5344CB8AC3E}">
        <p14:creationId xmlns:p14="http://schemas.microsoft.com/office/powerpoint/2010/main" val="3336337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CBF717-E0D6-43B2-8A1B-2DA1D720DEAB}" type="slidenum">
              <a:rPr lang="ru-RU" smtClean="0"/>
              <a:t>18</a:t>
            </a:fld>
            <a:endParaRPr lang="ru-RU"/>
          </a:p>
        </p:txBody>
      </p:sp>
    </p:spTree>
    <p:extLst>
      <p:ext uri="{BB962C8B-B14F-4D97-AF65-F5344CB8AC3E}">
        <p14:creationId xmlns:p14="http://schemas.microsoft.com/office/powerpoint/2010/main" val="1858976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18.01.2021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18.01.2021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51720" y="2827626"/>
            <a:ext cx="5372404" cy="402930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p:nvPr/>
        </p:nvPicPr>
        <p:blipFill rotWithShape="1">
          <a:blip r:embed="rId3" cstate="screen">
            <a:extLst>
              <a:ext uri="{28A0092B-C50C-407E-A947-70E740481C1C}">
                <a14:useLocalDpi xmlns:a14="http://schemas.microsoft.com/office/drawing/2010/main"/>
              </a:ext>
            </a:extLst>
          </a:blip>
          <a:srcRect/>
          <a:stretch/>
        </p:blipFill>
        <p:spPr bwMode="auto">
          <a:xfrm>
            <a:off x="58952" y="521974"/>
            <a:ext cx="9012504" cy="112776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251520" y="2157943"/>
            <a:ext cx="8210840" cy="707886"/>
          </a:xfrm>
          <a:prstGeom prst="rect">
            <a:avLst/>
          </a:prstGeom>
          <a:noFill/>
        </p:spPr>
        <p:txBody>
          <a:bodyPr wrap="none" rtlCol="0">
            <a:prstTxWarp prst="textChevron">
              <a:avLst/>
            </a:prstTxWarp>
            <a:spAutoFit/>
            <a:scene3d>
              <a:camera prst="perspectiveLeft"/>
              <a:lightRig rig="brightRoom" dir="t"/>
            </a:scene3d>
            <a:sp3d contourW="6350" prstMaterial="plastic">
              <a:bevelT w="20320" h="20320" prst="angle"/>
              <a:contourClr>
                <a:schemeClr val="accent1">
                  <a:tint val="100000"/>
                  <a:shade val="100000"/>
                  <a:hueMod val="100000"/>
                  <a:satMod val="100000"/>
                </a:schemeClr>
              </a:contourClr>
            </a:sp3d>
          </a:bodyPr>
          <a:lstStyle/>
          <a:p>
            <a:r>
              <a:rPr lang="uk-UA" sz="4000" b="1" cap="all" dirty="0">
                <a:ln/>
                <a:solidFill>
                  <a:srgbClr val="2E3917"/>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Поради </a:t>
            </a:r>
            <a:r>
              <a:rPr lang="uk-UA" sz="4000" b="1" cap="all" dirty="0" smtClean="0">
                <a:ln/>
                <a:solidFill>
                  <a:srgbClr val="2E3917"/>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першокурсникам</a:t>
            </a:r>
            <a:endParaRPr lang="ru-RU" sz="4000" b="1" cap="all" dirty="0">
              <a:ln/>
              <a:solidFill>
                <a:srgbClr val="2E3917"/>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519562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Славянский библейский комментарий | КЕХУ"/>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149" y="0"/>
            <a:ext cx="3551858" cy="67109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00192" y="279945"/>
            <a:ext cx="2203232" cy="584775"/>
          </a:xfrm>
          <a:prstGeom prst="rect">
            <a:avLst/>
          </a:prstGeom>
          <a:noFill/>
        </p:spPr>
        <p:txBody>
          <a:bodyPr wrap="none" rtlCol="0">
            <a:spAutoFit/>
          </a:bodyPr>
          <a:lstStyle/>
          <a:p>
            <a:r>
              <a:rPr lang="uk-UA" sz="3200" b="1" cap="all" dirty="0">
                <a:ln w="9000" cmpd="sng">
                  <a:solidFill>
                    <a:schemeClr val="accent4">
                      <a:shade val="50000"/>
                      <a:satMod val="120000"/>
                    </a:schemeClr>
                  </a:solidFill>
                  <a:prstDash val="solid"/>
                </a:ln>
                <a:solidFill>
                  <a:srgbClr val="2E3917"/>
                </a:solidFill>
                <a:effectLst>
                  <a:reflection blurRad="12700" stA="28000" endPos="45000" dist="1000" dir="5400000" sy="-100000" algn="bl" rotWithShape="0"/>
                </a:effectLst>
                <a:latin typeface="Times New Roman" pitchFamily="18" charset="0"/>
                <a:cs typeface="Times New Roman" pitchFamily="18" charset="0"/>
              </a:rPr>
              <a:t>Порада </a:t>
            </a:r>
            <a:r>
              <a:rPr lang="uk-UA" sz="3200" b="1" cap="all" dirty="0" smtClean="0">
                <a:ln w="9000" cmpd="sng">
                  <a:solidFill>
                    <a:schemeClr val="accent4">
                      <a:shade val="50000"/>
                      <a:satMod val="120000"/>
                    </a:schemeClr>
                  </a:solidFill>
                  <a:prstDash val="solid"/>
                </a:ln>
                <a:solidFill>
                  <a:srgbClr val="2E3917"/>
                </a:solidFill>
                <a:effectLst>
                  <a:reflection blurRad="12700" stA="28000" endPos="45000" dist="1000" dir="5400000" sy="-100000" algn="bl" rotWithShape="0"/>
                </a:effectLst>
                <a:latin typeface="Times New Roman" pitchFamily="18" charset="0"/>
                <a:cs typeface="Times New Roman" pitchFamily="18" charset="0"/>
              </a:rPr>
              <a:t>3</a:t>
            </a:r>
            <a:endParaRPr lang="ru-RU" sz="3200" b="1" cap="all" dirty="0">
              <a:ln w="9000" cmpd="sng">
                <a:solidFill>
                  <a:schemeClr val="accent4">
                    <a:shade val="50000"/>
                    <a:satMod val="120000"/>
                  </a:schemeClr>
                </a:solidFill>
                <a:prstDash val="solid"/>
              </a:ln>
              <a:solidFill>
                <a:srgbClr val="2E3917"/>
              </a:solidFill>
              <a:effectLst>
                <a:reflection blurRad="12700" stA="28000" endPos="45000" dist="1000" dir="5400000" sy="-100000" algn="bl" rotWithShape="0"/>
              </a:effectLst>
            </a:endParaRPr>
          </a:p>
        </p:txBody>
      </p:sp>
      <p:sp>
        <p:nvSpPr>
          <p:cNvPr id="2" name="TextBox 1"/>
          <p:cNvSpPr txBox="1"/>
          <p:nvPr/>
        </p:nvSpPr>
        <p:spPr>
          <a:xfrm>
            <a:off x="1810506" y="254317"/>
            <a:ext cx="3505002" cy="2677656"/>
          </a:xfrm>
          <a:prstGeom prst="rect">
            <a:avLst/>
          </a:prstGeom>
          <a:solidFill>
            <a:schemeClr val="accent3">
              <a:lumMod val="75000"/>
            </a:schemeClr>
          </a:solidFill>
        </p:spPr>
        <p:txBody>
          <a:bodyPr wrap="square" rtlCol="0">
            <a:spAutoFit/>
          </a:bodyPr>
          <a:lstStyle/>
          <a:p>
            <a:pPr algn="ctr"/>
            <a:r>
              <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Розклад - це твоя Біблія. На відміну від шкільного, розклад в </a:t>
            </a:r>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університеті</a:t>
            </a:r>
          </a:p>
          <a:p>
            <a:pPr algn="ctr"/>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може </a:t>
            </a:r>
            <a:r>
              <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змінюватися, тому не лінуйся заглядати в нього</a:t>
            </a:r>
            <a:r>
              <a:rPr lang="uk-UA"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10247" name="Picture 7" descr="Расписание учебных занятий и ГИА - Крымский федеральный университет"/>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2040" y="3228463"/>
            <a:ext cx="3920083" cy="34824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446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37111"/>
            <a:ext cx="9109545" cy="2123658"/>
          </a:xfrm>
          <a:prstGeom prst="rect">
            <a:avLst/>
          </a:prstGeom>
          <a:noFill/>
        </p:spPr>
        <p:txBody>
          <a:bodyPr wrap="none" rtlCol="0">
            <a:spAutoFit/>
          </a:bodyPr>
          <a:lstStyle/>
          <a:p>
            <a:pPr algn="ctr"/>
            <a:r>
              <a:rPr lang="uk-UA" sz="2200" dirty="0">
                <a:latin typeface="Times New Roman" pitchFamily="18" charset="0"/>
                <a:cs typeface="Times New Roman" pitchFamily="18" charset="0"/>
              </a:rPr>
              <a:t>Не відтягуй з відвідуванням бібліотеки. Теоретично, підручників </a:t>
            </a:r>
            <a:r>
              <a:rPr lang="uk-UA" sz="2200" dirty="0" smtClean="0">
                <a:latin typeface="Times New Roman" pitchFamily="18" charset="0"/>
                <a:cs typeface="Times New Roman" pitchFamily="18" charset="0"/>
              </a:rPr>
              <a:t>повинно</a:t>
            </a:r>
          </a:p>
          <a:p>
            <a:pPr algn="ctr"/>
            <a:r>
              <a:rPr lang="uk-UA" sz="2200" dirty="0" smtClean="0">
                <a:latin typeface="Times New Roman" pitchFamily="18" charset="0"/>
                <a:cs typeface="Times New Roman" pitchFamily="18" charset="0"/>
              </a:rPr>
              <a:t>вистачати </a:t>
            </a:r>
            <a:r>
              <a:rPr lang="uk-UA" sz="2200" dirty="0">
                <a:latin typeface="Times New Roman" pitchFamily="18" charset="0"/>
                <a:cs typeface="Times New Roman" pitchFamily="18" charset="0"/>
              </a:rPr>
              <a:t>на всіх студентів, але це тільки теоретично. На ділі ж </a:t>
            </a:r>
            <a:r>
              <a:rPr lang="uk-UA" sz="2200" dirty="0" smtClean="0">
                <a:latin typeface="Times New Roman" pitchFamily="18" charset="0"/>
                <a:cs typeface="Times New Roman" pitchFamily="18" charset="0"/>
              </a:rPr>
              <a:t>діє</a:t>
            </a:r>
          </a:p>
          <a:p>
            <a:pPr algn="ctr"/>
            <a:r>
              <a:rPr lang="uk-UA" sz="2200" dirty="0" smtClean="0">
                <a:latin typeface="Times New Roman" pitchFamily="18" charset="0"/>
                <a:cs typeface="Times New Roman" pitchFamily="18" charset="0"/>
              </a:rPr>
              <a:t>принцип </a:t>
            </a:r>
            <a:r>
              <a:rPr lang="uk-UA" sz="2200" dirty="0">
                <a:latin typeface="Times New Roman" pitchFamily="18" charset="0"/>
                <a:cs typeface="Times New Roman" pitchFamily="18" charset="0"/>
              </a:rPr>
              <a:t>"хто не встиг, той спізнився", і переможеним в цій </a:t>
            </a:r>
            <a:r>
              <a:rPr lang="uk-UA" sz="2200" dirty="0" smtClean="0">
                <a:latin typeface="Times New Roman" pitchFamily="18" charset="0"/>
                <a:cs typeface="Times New Roman" pitchFamily="18" charset="0"/>
              </a:rPr>
              <a:t>гонці</a:t>
            </a:r>
          </a:p>
          <a:p>
            <a:pPr algn="ctr"/>
            <a:r>
              <a:rPr lang="uk-UA" sz="2200" dirty="0" smtClean="0">
                <a:latin typeface="Times New Roman" pitchFamily="18" charset="0"/>
                <a:cs typeface="Times New Roman" pitchFamily="18" charset="0"/>
              </a:rPr>
              <a:t>дістаються </a:t>
            </a:r>
            <a:r>
              <a:rPr lang="uk-UA" sz="2200" dirty="0">
                <a:latin typeface="Times New Roman" pitchFamily="18" charset="0"/>
                <a:cs typeface="Times New Roman" pitchFamily="18" charset="0"/>
              </a:rPr>
              <a:t>найстаріші і пошарпані видання, а то й зовсім </a:t>
            </a:r>
            <a:r>
              <a:rPr lang="uk-UA" sz="2200" dirty="0" smtClean="0">
                <a:latin typeface="Times New Roman" pitchFamily="18" charset="0"/>
                <a:cs typeface="Times New Roman" pitchFamily="18" charset="0"/>
              </a:rPr>
              <a:t>нічого.</a:t>
            </a:r>
          </a:p>
          <a:p>
            <a:pPr algn="ctr"/>
            <a:r>
              <a:rPr lang="uk-UA" sz="2200" dirty="0" smtClean="0">
                <a:latin typeface="Times New Roman" pitchFamily="18" charset="0"/>
                <a:cs typeface="Times New Roman" pitchFamily="18" charset="0"/>
              </a:rPr>
              <a:t>Заздалегідь </a:t>
            </a:r>
            <a:r>
              <a:rPr lang="uk-UA" sz="2200" dirty="0">
                <a:latin typeface="Times New Roman" pitchFamily="18" charset="0"/>
                <a:cs typeface="Times New Roman" pitchFamily="18" charset="0"/>
              </a:rPr>
              <a:t>дізнайся, що потрібно мати при </a:t>
            </a:r>
            <a:r>
              <a:rPr lang="uk-UA" sz="2200" dirty="0" smtClean="0">
                <a:latin typeface="Times New Roman" pitchFamily="18" charset="0"/>
                <a:cs typeface="Times New Roman" pitchFamily="18" charset="0"/>
              </a:rPr>
              <a:t>собі,</a:t>
            </a:r>
          </a:p>
          <a:p>
            <a:pPr algn="ctr"/>
            <a:r>
              <a:rPr lang="uk-UA" sz="2200" dirty="0" smtClean="0">
                <a:latin typeface="Times New Roman" pitchFamily="18" charset="0"/>
                <a:cs typeface="Times New Roman" pitchFamily="18" charset="0"/>
              </a:rPr>
              <a:t>щоб </a:t>
            </a:r>
            <a:r>
              <a:rPr lang="uk-UA" sz="2200" dirty="0">
                <a:latin typeface="Times New Roman" pitchFamily="18" charset="0"/>
                <a:cs typeface="Times New Roman" pitchFamily="18" charset="0"/>
              </a:rPr>
              <a:t>тебе записали в бібліотеку</a:t>
            </a:r>
            <a:r>
              <a:rPr lang="uk-UA"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p:txBody>
      </p:sp>
      <p:sp>
        <p:nvSpPr>
          <p:cNvPr id="3" name="TextBox 2"/>
          <p:cNvSpPr txBox="1"/>
          <p:nvPr/>
        </p:nvSpPr>
        <p:spPr>
          <a:xfrm>
            <a:off x="3453156" y="279945"/>
            <a:ext cx="2203232" cy="584775"/>
          </a:xfrm>
          <a:prstGeom prst="rect">
            <a:avLst/>
          </a:prstGeom>
          <a:noFill/>
        </p:spPr>
        <p:txBody>
          <a:bodyPr wrap="none" rtlCol="0">
            <a:spAutoFit/>
          </a:bodyPr>
          <a:lstStyle/>
          <a:p>
            <a:r>
              <a:rPr lang="uk-UA" sz="3200" b="1" cap="all" dirty="0">
                <a:ln w="9000" cmpd="sng">
                  <a:solidFill>
                    <a:schemeClr val="accent4">
                      <a:shade val="50000"/>
                      <a:satMod val="120000"/>
                    </a:schemeClr>
                  </a:solidFill>
                  <a:prstDash val="solid"/>
                </a:ln>
                <a:solidFill>
                  <a:srgbClr val="2E3917"/>
                </a:solidFill>
                <a:effectLst>
                  <a:reflection blurRad="12700" stA="28000" endPos="45000" dist="1000" dir="5400000" sy="-100000" algn="bl" rotWithShape="0"/>
                </a:effectLst>
                <a:latin typeface="Times New Roman" pitchFamily="18" charset="0"/>
                <a:cs typeface="Times New Roman" pitchFamily="18" charset="0"/>
              </a:rPr>
              <a:t>Порада </a:t>
            </a:r>
            <a:r>
              <a:rPr lang="uk-UA" sz="3200" b="1" cap="all" dirty="0" smtClean="0">
                <a:ln w="9000" cmpd="sng">
                  <a:solidFill>
                    <a:schemeClr val="accent4">
                      <a:shade val="50000"/>
                      <a:satMod val="120000"/>
                    </a:schemeClr>
                  </a:solidFill>
                  <a:prstDash val="solid"/>
                </a:ln>
                <a:solidFill>
                  <a:srgbClr val="2E3917"/>
                </a:solidFill>
                <a:effectLst>
                  <a:reflection blurRad="12700" stA="28000" endPos="45000" dist="1000" dir="5400000" sy="-100000" algn="bl" rotWithShape="0"/>
                </a:effectLst>
                <a:latin typeface="Times New Roman" pitchFamily="18" charset="0"/>
                <a:cs typeface="Times New Roman" pitchFamily="18" charset="0"/>
              </a:rPr>
              <a:t>4</a:t>
            </a:r>
            <a:endParaRPr lang="ru-RU" sz="3200" b="1" cap="all" dirty="0">
              <a:ln w="9000" cmpd="sng">
                <a:solidFill>
                  <a:schemeClr val="accent4">
                    <a:shade val="50000"/>
                    <a:satMod val="120000"/>
                  </a:schemeClr>
                </a:solidFill>
                <a:prstDash val="solid"/>
              </a:ln>
              <a:solidFill>
                <a:srgbClr val="2E3917"/>
              </a:solidFill>
              <a:effectLst>
                <a:reflection blurRad="12700" stA="28000" endPos="45000" dist="1000" dir="5400000" sy="-100000" algn="bl" rotWithShape="0"/>
              </a:effectLst>
            </a:endParaRPr>
          </a:p>
        </p:txBody>
      </p:sp>
      <p:pic>
        <p:nvPicPr>
          <p:cNvPr id="1126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88024" y="864720"/>
            <a:ext cx="3840000" cy="28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4463" y="864720"/>
            <a:ext cx="3840000" cy="288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0385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28" y="4688562"/>
            <a:ext cx="9144000" cy="2123658"/>
          </a:xfrm>
          <a:prstGeom prst="rect">
            <a:avLst/>
          </a:prstGeom>
          <a:noFill/>
        </p:spPr>
        <p:txBody>
          <a:bodyPr wrap="square" rtlCol="0">
            <a:spAutoFit/>
          </a:bodyPr>
          <a:lstStyle/>
          <a:p>
            <a:pPr algn="ctr"/>
            <a:r>
              <a:rPr lang="uk-UA" sz="2200" dirty="0">
                <a:latin typeface="Times New Roman" pitchFamily="18" charset="0"/>
                <a:cs typeface="Times New Roman" pitchFamily="18" charset="0"/>
              </a:rPr>
              <a:t>Поспішай завести знайомство з одногрупниками. Як правило, ці </a:t>
            </a:r>
            <a:r>
              <a:rPr lang="uk-UA" sz="2200" dirty="0" smtClean="0">
                <a:latin typeface="Times New Roman" pitchFamily="18" charset="0"/>
                <a:cs typeface="Times New Roman" pitchFamily="18" charset="0"/>
              </a:rPr>
              <a:t>люди</a:t>
            </a:r>
          </a:p>
          <a:p>
            <a:pPr algn="ctr"/>
            <a:r>
              <a:rPr lang="uk-UA" sz="2200" dirty="0" smtClean="0">
                <a:latin typeface="Times New Roman" pitchFamily="18" charset="0"/>
                <a:cs typeface="Times New Roman" pitchFamily="18" charset="0"/>
              </a:rPr>
              <a:t>стають </a:t>
            </a:r>
            <a:r>
              <a:rPr lang="uk-UA" sz="2200" dirty="0">
                <a:latin typeface="Times New Roman" pitchFamily="18" charset="0"/>
                <a:cs typeface="Times New Roman" pitchFamily="18" charset="0"/>
              </a:rPr>
              <a:t>друзями на все життя. Занотуй номери їх телефонів і </a:t>
            </a:r>
            <a:r>
              <a:rPr lang="uk-UA" sz="2200" dirty="0" smtClean="0">
                <a:latin typeface="Times New Roman" pitchFamily="18" charset="0"/>
                <a:cs typeface="Times New Roman" pitchFamily="18" charset="0"/>
              </a:rPr>
              <a:t>адреси</a:t>
            </a:r>
          </a:p>
          <a:p>
            <a:pPr algn="ctr"/>
            <a:r>
              <a:rPr lang="uk-UA" sz="2200" dirty="0" smtClean="0">
                <a:latin typeface="Times New Roman" pitchFamily="18" charset="0"/>
                <a:cs typeface="Times New Roman" pitchFamily="18" charset="0"/>
              </a:rPr>
              <a:t>електронної </a:t>
            </a:r>
            <a:r>
              <a:rPr lang="uk-UA" sz="2200" dirty="0">
                <a:latin typeface="Times New Roman" pitchFamily="18" charset="0"/>
                <a:cs typeface="Times New Roman" pitchFamily="18" charset="0"/>
              </a:rPr>
              <a:t>пошти, особливо телефон старости групи. Не </a:t>
            </a:r>
            <a:r>
              <a:rPr lang="uk-UA" sz="2200" dirty="0" smtClean="0">
                <a:latin typeface="Times New Roman" pitchFamily="18" charset="0"/>
                <a:cs typeface="Times New Roman" pitchFamily="18" charset="0"/>
              </a:rPr>
              <a:t>соромся</a:t>
            </a:r>
          </a:p>
          <a:p>
            <a:pPr algn="ctr"/>
            <a:r>
              <a:rPr lang="uk-UA" sz="2200" dirty="0" smtClean="0">
                <a:latin typeface="Times New Roman" pitchFamily="18" charset="0"/>
                <a:cs typeface="Times New Roman" pitchFamily="18" charset="0"/>
              </a:rPr>
              <a:t>дзвонити </a:t>
            </a:r>
            <a:r>
              <a:rPr lang="uk-UA" sz="2200" dirty="0">
                <a:latin typeface="Times New Roman" pitchFamily="18" charset="0"/>
                <a:cs typeface="Times New Roman" pitchFamily="18" charset="0"/>
              </a:rPr>
              <a:t>однокурсникам, щоб уточнити розклад, термін здачі </a:t>
            </a:r>
            <a:r>
              <a:rPr lang="uk-UA" sz="2200" dirty="0" smtClean="0">
                <a:latin typeface="Times New Roman" pitchFamily="18" charset="0"/>
                <a:cs typeface="Times New Roman" pitchFamily="18" charset="0"/>
              </a:rPr>
              <a:t>контрольних, рефератів </a:t>
            </a:r>
            <a:r>
              <a:rPr lang="uk-UA" sz="2200" dirty="0">
                <a:latin typeface="Times New Roman" pitchFamily="18" charset="0"/>
                <a:cs typeface="Times New Roman" pitchFamily="18" charset="0"/>
              </a:rPr>
              <a:t>і тощо. Налагодь контакт з однокурсниками і бажано з деякими </a:t>
            </a:r>
            <a:r>
              <a:rPr lang="uk-UA" sz="2200" dirty="0" smtClean="0">
                <a:latin typeface="Times New Roman" pitchFamily="18" charset="0"/>
                <a:cs typeface="Times New Roman" pitchFamily="18" charset="0"/>
              </a:rPr>
              <a:t>з них </a:t>
            </a:r>
            <a:r>
              <a:rPr lang="uk-UA" sz="2200" dirty="0">
                <a:latin typeface="Times New Roman" pitchFamily="18" charset="0"/>
                <a:cs typeface="Times New Roman" pitchFamily="18" charset="0"/>
              </a:rPr>
              <a:t>здружитися по-справжньому</a:t>
            </a:r>
            <a:r>
              <a:rPr lang="uk-UA"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p:txBody>
      </p:sp>
      <p:sp>
        <p:nvSpPr>
          <p:cNvPr id="3" name="TextBox 2"/>
          <p:cNvSpPr txBox="1"/>
          <p:nvPr/>
        </p:nvSpPr>
        <p:spPr>
          <a:xfrm>
            <a:off x="3453156" y="279945"/>
            <a:ext cx="2203232" cy="584775"/>
          </a:xfrm>
          <a:prstGeom prst="rect">
            <a:avLst/>
          </a:prstGeom>
          <a:noFill/>
        </p:spPr>
        <p:txBody>
          <a:bodyPr wrap="none" rtlCol="0">
            <a:spAutoFit/>
          </a:bodyPr>
          <a:lstStyle/>
          <a:p>
            <a:r>
              <a:rPr lang="uk-UA" sz="3200" b="1" cap="all" dirty="0">
                <a:ln w="9000" cmpd="sng">
                  <a:solidFill>
                    <a:schemeClr val="accent4">
                      <a:shade val="50000"/>
                      <a:satMod val="120000"/>
                    </a:schemeClr>
                  </a:solidFill>
                  <a:prstDash val="solid"/>
                </a:ln>
                <a:solidFill>
                  <a:srgbClr val="2E3917"/>
                </a:solidFill>
                <a:effectLst>
                  <a:reflection blurRad="12700" stA="28000" endPos="45000" dist="1000" dir="5400000" sy="-100000" algn="bl" rotWithShape="0"/>
                </a:effectLst>
                <a:latin typeface="Times New Roman" pitchFamily="18" charset="0"/>
                <a:cs typeface="Times New Roman" pitchFamily="18" charset="0"/>
              </a:rPr>
              <a:t>Порада </a:t>
            </a:r>
            <a:r>
              <a:rPr lang="uk-UA" sz="3200" b="1" cap="all" dirty="0" smtClean="0">
                <a:ln w="9000" cmpd="sng">
                  <a:solidFill>
                    <a:schemeClr val="accent4">
                      <a:shade val="50000"/>
                      <a:satMod val="120000"/>
                    </a:schemeClr>
                  </a:solidFill>
                  <a:prstDash val="solid"/>
                </a:ln>
                <a:solidFill>
                  <a:srgbClr val="2E3917"/>
                </a:solidFill>
                <a:effectLst>
                  <a:reflection blurRad="12700" stA="28000" endPos="45000" dist="1000" dir="5400000" sy="-100000" algn="bl" rotWithShape="0"/>
                </a:effectLst>
                <a:latin typeface="Times New Roman" pitchFamily="18" charset="0"/>
                <a:cs typeface="Times New Roman" pitchFamily="18" charset="0"/>
              </a:rPr>
              <a:t>5</a:t>
            </a:r>
            <a:endParaRPr lang="ru-RU" sz="3200" b="1" cap="all" dirty="0">
              <a:ln w="9000" cmpd="sng">
                <a:solidFill>
                  <a:schemeClr val="accent4">
                    <a:shade val="50000"/>
                    <a:satMod val="120000"/>
                  </a:schemeClr>
                </a:solidFill>
                <a:prstDash val="solid"/>
              </a:ln>
              <a:solidFill>
                <a:srgbClr val="2E3917"/>
              </a:solidFill>
              <a:effectLst>
                <a:reflection blurRad="12700" stA="28000" endPos="45000" dist="1000" dir="5400000" sy="-100000" algn="bl" rotWithShape="0"/>
              </a:effectLst>
            </a:endParaRPr>
          </a:p>
        </p:txBody>
      </p:sp>
      <p:pic>
        <p:nvPicPr>
          <p:cNvPr id="12290" name="Picture 2" descr="D:\Фото\2018-2019\Фото А.Ж.Сакун\1\DSC_461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87553" y="875534"/>
            <a:ext cx="5734437" cy="38130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79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28" y="3718679"/>
            <a:ext cx="9144000" cy="3139321"/>
          </a:xfrm>
          <a:prstGeom prst="rect">
            <a:avLst/>
          </a:prstGeom>
          <a:noFill/>
        </p:spPr>
        <p:txBody>
          <a:bodyPr wrap="square" rtlCol="0">
            <a:spAutoFit/>
          </a:bodyPr>
          <a:lstStyle/>
          <a:p>
            <a:pPr algn="ctr"/>
            <a:r>
              <a:rPr lang="uk-UA" sz="2200" dirty="0">
                <a:latin typeface="Times New Roman" pitchFamily="18" charset="0"/>
                <a:cs typeface="Times New Roman" pitchFamily="18" charset="0"/>
              </a:rPr>
              <a:t>У навчальному закладі, де ти тепер навчаєшся, вивчи імена всіх своїх викладачів, відвідуй все лекції.</a:t>
            </a:r>
            <a:endParaRPr lang="ru-RU" sz="2200" dirty="0">
              <a:latin typeface="Times New Roman" pitchFamily="18" charset="0"/>
              <a:cs typeface="Times New Roman" pitchFamily="18" charset="0"/>
            </a:endParaRPr>
          </a:p>
          <a:p>
            <a:pPr algn="ctr"/>
            <a:r>
              <a:rPr lang="uk-UA" sz="2200" dirty="0">
                <a:latin typeface="Times New Roman" pitchFamily="18" charset="0"/>
                <a:cs typeface="Times New Roman" pitchFamily="18" charset="0"/>
              </a:rPr>
              <a:t>Запасися достатньою кількістю зошитів. Той, хто, не бажаючи "тягати зайву вагу", пише всі конспекти в один зошит, робить велику помилку: готуватися до іспитів із таких записів буде неймовірно важко. На звороті обкладинки записуй прізвище, ім'я та по батькові викладача, який викладає навчальну дисципліну та дізнайся дні та години, коли він проводить консультації з навчальної дисципліни в університеті, ця інформація виявиться дуже цінною. </a:t>
            </a:r>
            <a:endParaRPr lang="ru-RU" sz="2200" dirty="0">
              <a:latin typeface="Times New Roman" pitchFamily="18" charset="0"/>
              <a:cs typeface="Times New Roman" pitchFamily="18" charset="0"/>
            </a:endParaRPr>
          </a:p>
        </p:txBody>
      </p:sp>
      <p:pic>
        <p:nvPicPr>
          <p:cNvPr id="13314" name="Picture 2" descr="Обои девушка, фон, книги картинки на рабочий стол, раздел ситуации - скачать"/>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75856" y="219333"/>
            <a:ext cx="5485518" cy="34974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1556792"/>
            <a:ext cx="2203232" cy="584775"/>
          </a:xfrm>
          <a:prstGeom prst="rect">
            <a:avLst/>
          </a:prstGeom>
          <a:noFill/>
        </p:spPr>
        <p:txBody>
          <a:bodyPr wrap="none" rtlCol="0">
            <a:spAutoFit/>
          </a:bodyPr>
          <a:lstStyle/>
          <a:p>
            <a:r>
              <a:rPr lang="uk-UA" sz="3200" b="1" cap="all" dirty="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latin typeface="Times New Roman" pitchFamily="18" charset="0"/>
                <a:cs typeface="Times New Roman" pitchFamily="18" charset="0"/>
              </a:rPr>
              <a:t>Порада </a:t>
            </a:r>
            <a:r>
              <a:rPr lang="uk-UA" sz="3200" b="1" cap="all" dirty="0" smtClean="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latin typeface="Times New Roman" pitchFamily="18" charset="0"/>
                <a:cs typeface="Times New Roman" pitchFamily="18" charset="0"/>
              </a:rPr>
              <a:t>6</a:t>
            </a:r>
            <a:endParaRPr lang="ru-RU" sz="3200" b="1" cap="all" dirty="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570060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381328"/>
            <a:ext cx="45719" cy="369332"/>
          </a:xfrm>
          <a:prstGeom prst="rect">
            <a:avLst/>
          </a:prstGeom>
          <a:noFill/>
        </p:spPr>
        <p:txBody>
          <a:bodyPr wrap="square" rtlCol="0">
            <a:spAutoFit/>
          </a:bodyPr>
          <a:lstStyle/>
          <a:p>
            <a:endParaRPr lang="ru-RU" dirty="0"/>
          </a:p>
        </p:txBody>
      </p:sp>
      <p:sp>
        <p:nvSpPr>
          <p:cNvPr id="3" name="TextBox 2"/>
          <p:cNvSpPr txBox="1"/>
          <p:nvPr/>
        </p:nvSpPr>
        <p:spPr>
          <a:xfrm>
            <a:off x="-1" y="916004"/>
            <a:ext cx="9144000" cy="2462213"/>
          </a:xfrm>
          <a:prstGeom prst="rect">
            <a:avLst/>
          </a:prstGeom>
          <a:noFill/>
        </p:spPr>
        <p:txBody>
          <a:bodyPr wrap="square" rtlCol="0">
            <a:spAutoFit/>
          </a:bodyPr>
          <a:lstStyle/>
          <a:p>
            <a:pPr algn="ctr"/>
            <a:r>
              <a:rPr lang="uk-UA" sz="2200" dirty="0">
                <a:latin typeface="Times New Roman" pitchFamily="18" charset="0"/>
                <a:cs typeface="Times New Roman" pitchFamily="18" charset="0"/>
              </a:rPr>
              <a:t>Подбай про те, щоб в сумці завжди лежали "про запас" 1-2 ручки </a:t>
            </a:r>
            <a:r>
              <a:rPr lang="uk-UA" sz="2200" dirty="0" smtClean="0">
                <a:latin typeface="Times New Roman" pitchFamily="18" charset="0"/>
                <a:cs typeface="Times New Roman" pitchFamily="18" charset="0"/>
              </a:rPr>
              <a:t>– паста</a:t>
            </a:r>
          </a:p>
          <a:p>
            <a:pPr algn="ctr"/>
            <a:r>
              <a:rPr lang="uk-UA" sz="2200" dirty="0" smtClean="0">
                <a:latin typeface="Times New Roman" pitchFamily="18" charset="0"/>
                <a:cs typeface="Times New Roman" pitchFamily="18" charset="0"/>
              </a:rPr>
              <a:t>у </a:t>
            </a:r>
            <a:r>
              <a:rPr lang="uk-UA" sz="2200" dirty="0">
                <a:latin typeface="Times New Roman" pitchFamily="18" charset="0"/>
                <a:cs typeface="Times New Roman" pitchFamily="18" charset="0"/>
              </a:rPr>
              <a:t>них має звичку закінчуватися в найвідповідальніший момент. На </a:t>
            </a:r>
            <a:r>
              <a:rPr lang="uk-UA" sz="2200" dirty="0" smtClean="0">
                <a:latin typeface="Times New Roman" pitchFamily="18" charset="0"/>
                <a:cs typeface="Times New Roman" pitchFamily="18" charset="0"/>
              </a:rPr>
              <a:t>лекціях</a:t>
            </a:r>
          </a:p>
          <a:p>
            <a:pPr algn="ctr"/>
            <a:r>
              <a:rPr lang="uk-UA" sz="2200" dirty="0" smtClean="0">
                <a:latin typeface="Times New Roman" pitchFamily="18" charset="0"/>
                <a:cs typeface="Times New Roman" pitchFamily="18" charset="0"/>
              </a:rPr>
              <a:t>дуже </a:t>
            </a:r>
            <a:r>
              <a:rPr lang="uk-UA" sz="2200" dirty="0">
                <a:latin typeface="Times New Roman" pitchFamily="18" charset="0"/>
                <a:cs typeface="Times New Roman" pitchFamily="18" charset="0"/>
              </a:rPr>
              <a:t>корисно мати при собі різнокольорові ручки </a:t>
            </a:r>
            <a:r>
              <a:rPr lang="uk-UA" sz="2200" dirty="0" smtClean="0">
                <a:latin typeface="Times New Roman" pitchFamily="18" charset="0"/>
                <a:cs typeface="Times New Roman" pitchFamily="18" charset="0"/>
              </a:rPr>
              <a:t>або</a:t>
            </a:r>
          </a:p>
          <a:p>
            <a:pPr algn="ctr"/>
            <a:r>
              <a:rPr lang="uk-UA" sz="2200" dirty="0" smtClean="0">
                <a:latin typeface="Times New Roman" pitchFamily="18" charset="0"/>
                <a:cs typeface="Times New Roman" pitchFamily="18" charset="0"/>
              </a:rPr>
              <a:t>кольоровий </a:t>
            </a:r>
            <a:r>
              <a:rPr lang="uk-UA" sz="2200" dirty="0">
                <a:latin typeface="Times New Roman" pitchFamily="18" charset="0"/>
                <a:cs typeface="Times New Roman" pitchFamily="18" charset="0"/>
              </a:rPr>
              <a:t>маркер </a:t>
            </a:r>
            <a:r>
              <a:rPr lang="uk-UA" sz="2200" dirty="0" smtClean="0">
                <a:latin typeface="Times New Roman" pitchFamily="18" charset="0"/>
                <a:cs typeface="Times New Roman" pitchFamily="18" charset="0"/>
              </a:rPr>
              <a:t>– за </a:t>
            </a:r>
            <a:r>
              <a:rPr lang="uk-UA" sz="2200" dirty="0">
                <a:latin typeface="Times New Roman" pitchFamily="18" charset="0"/>
                <a:cs typeface="Times New Roman" pitchFamily="18" charset="0"/>
              </a:rPr>
              <a:t>допомогою їх можна підкреслювати найбільш важливі формули </a:t>
            </a:r>
            <a:r>
              <a:rPr lang="uk-UA" sz="2200" dirty="0" smtClean="0">
                <a:latin typeface="Times New Roman" pitchFamily="18" charset="0"/>
                <a:cs typeface="Times New Roman" pitchFamily="18" charset="0"/>
              </a:rPr>
              <a:t>і визначення</a:t>
            </a:r>
            <a:r>
              <a:rPr lang="uk-UA" sz="2200" dirty="0">
                <a:latin typeface="Times New Roman" pitchFamily="18" charset="0"/>
                <a:cs typeface="Times New Roman" pitchFamily="18" charset="0"/>
              </a:rPr>
              <a:t>, ставити позначки на </a:t>
            </a:r>
            <a:r>
              <a:rPr lang="uk-UA" sz="2200" dirty="0" smtClean="0">
                <a:latin typeface="Times New Roman" pitchFamily="18" charset="0"/>
                <a:cs typeface="Times New Roman" pitchFamily="18" charset="0"/>
              </a:rPr>
              <a:t>полях, </a:t>
            </a:r>
            <a:r>
              <a:rPr lang="uk-UA" sz="2200" dirty="0">
                <a:latin typeface="Times New Roman" pitchFamily="18" charset="0"/>
                <a:cs typeface="Times New Roman" pitchFamily="18" charset="0"/>
              </a:rPr>
              <a:t>виділяти нові терміни і </a:t>
            </a:r>
            <a:r>
              <a:rPr lang="uk-UA" sz="2200" dirty="0" smtClean="0">
                <a:latin typeface="Times New Roman" pitchFamily="18" charset="0"/>
                <a:cs typeface="Times New Roman" pitchFamily="18" charset="0"/>
              </a:rPr>
              <a:t>тощо. Про </a:t>
            </a:r>
            <a:r>
              <a:rPr lang="uk-UA" sz="2200" dirty="0">
                <a:latin typeface="Times New Roman" pitchFamily="18" charset="0"/>
                <a:cs typeface="Times New Roman" pitchFamily="18" charset="0"/>
              </a:rPr>
              <a:t>всяк випадок тримай у сумці хоча б </a:t>
            </a:r>
            <a:r>
              <a:rPr lang="uk-UA" sz="2200" dirty="0" smtClean="0">
                <a:latin typeface="Times New Roman" pitchFamily="18" charset="0"/>
                <a:cs typeface="Times New Roman" pitchFamily="18" charset="0"/>
              </a:rPr>
              <a:t>один</a:t>
            </a:r>
          </a:p>
          <a:p>
            <a:pPr algn="ctr"/>
            <a:r>
              <a:rPr lang="uk-UA" sz="2200" dirty="0" smtClean="0">
                <a:latin typeface="Times New Roman" pitchFamily="18" charset="0"/>
                <a:cs typeface="Times New Roman" pitchFamily="18" charset="0"/>
              </a:rPr>
              <a:t>чистий </a:t>
            </a:r>
            <a:r>
              <a:rPr lang="uk-UA" sz="2200" dirty="0">
                <a:latin typeface="Times New Roman" pitchFamily="18" charset="0"/>
                <a:cs typeface="Times New Roman" pitchFamily="18" charset="0"/>
              </a:rPr>
              <a:t>зошит - на всяк випадок</a:t>
            </a:r>
            <a:r>
              <a:rPr lang="uk-UA"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p:txBody>
      </p:sp>
      <p:sp>
        <p:nvSpPr>
          <p:cNvPr id="4" name="TextBox 3"/>
          <p:cNvSpPr txBox="1"/>
          <p:nvPr/>
        </p:nvSpPr>
        <p:spPr>
          <a:xfrm>
            <a:off x="3470383" y="331229"/>
            <a:ext cx="2203232" cy="584775"/>
          </a:xfrm>
          <a:prstGeom prst="rect">
            <a:avLst/>
          </a:prstGeom>
          <a:noFill/>
        </p:spPr>
        <p:txBody>
          <a:bodyPr wrap="none" rtlCol="0">
            <a:spAutoFit/>
          </a:bodyPr>
          <a:lstStyle/>
          <a:p>
            <a:r>
              <a:rPr lang="uk-UA" sz="3200" b="1" cap="all" dirty="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latin typeface="Times New Roman" pitchFamily="18" charset="0"/>
                <a:cs typeface="Times New Roman" pitchFamily="18" charset="0"/>
              </a:rPr>
              <a:t>Порада 7</a:t>
            </a:r>
            <a:endParaRPr lang="ru-RU" sz="3200" b="1" cap="all" dirty="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endParaRPr>
          </a:p>
        </p:txBody>
      </p:sp>
      <p:pic>
        <p:nvPicPr>
          <p:cNvPr id="14340" name="Picture 4" descr="Фэн-шуй на работе: 8 ручек и 6 карандашей - Психология - Мы решили узнать,  как мастера фэн-шуй на деле применяют свои знания, и побывали в их рабочих  кабинетах. | СЕГОДНЯ"/>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62187" y="3378217"/>
            <a:ext cx="4619625" cy="27432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1670657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381328"/>
            <a:ext cx="45719" cy="369332"/>
          </a:xfrm>
          <a:prstGeom prst="rect">
            <a:avLst/>
          </a:prstGeom>
          <a:noFill/>
        </p:spPr>
        <p:txBody>
          <a:bodyPr wrap="square" rtlCol="0">
            <a:spAutoFit/>
          </a:bodyPr>
          <a:lstStyle/>
          <a:p>
            <a:endParaRPr lang="ru-RU" dirty="0"/>
          </a:p>
        </p:txBody>
      </p:sp>
      <p:sp>
        <p:nvSpPr>
          <p:cNvPr id="3" name="TextBox 2"/>
          <p:cNvSpPr txBox="1"/>
          <p:nvPr/>
        </p:nvSpPr>
        <p:spPr>
          <a:xfrm>
            <a:off x="-35785" y="3321686"/>
            <a:ext cx="9144000" cy="3477875"/>
          </a:xfrm>
          <a:prstGeom prst="rect">
            <a:avLst/>
          </a:prstGeom>
          <a:noFill/>
        </p:spPr>
        <p:txBody>
          <a:bodyPr wrap="square" rtlCol="0">
            <a:spAutoFit/>
          </a:bodyPr>
          <a:lstStyle/>
          <a:p>
            <a:pPr algn="ctr"/>
            <a:r>
              <a:rPr lang="uk-UA" sz="2200" dirty="0">
                <a:latin typeface="Times New Roman" pitchFamily="18" charset="0"/>
                <a:cs typeface="Times New Roman" pitchFamily="18" charset="0"/>
              </a:rPr>
              <a:t>Якнайшвидше навчися конспектувати лекції. Це нескладно, головне - розробити систему символів і зрозумілих тобі скорочень. Усі символи записуй на зворотному боці обкладинки зошита. Конспектуючи, не економ на папері. Залишай в зошиті поля для додаткових нотаток. Пам'ятай, що лекція не диктовка, тому не потрібно записувати за лектором слово </a:t>
            </a:r>
            <a:r>
              <a:rPr lang="uk-UA" sz="2200" dirty="0" smtClean="0">
                <a:latin typeface="Times New Roman" pitchFamily="18" charset="0"/>
                <a:cs typeface="Times New Roman" pitchFamily="18" charset="0"/>
              </a:rPr>
              <a:t>в слово</a:t>
            </a:r>
            <a:r>
              <a:rPr lang="uk-UA" sz="2200" dirty="0">
                <a:latin typeface="Times New Roman" pitchFamily="18" charset="0"/>
                <a:cs typeface="Times New Roman" pitchFamily="18" charset="0"/>
              </a:rPr>
              <a:t>. Записуй лекцію у вигляді тез</a:t>
            </a:r>
            <a:r>
              <a:rPr lang="uk-UA" sz="2200" dirty="0" smtClean="0">
                <a:latin typeface="Times New Roman" pitchFamily="18" charset="0"/>
                <a:cs typeface="Times New Roman" pitchFamily="18" charset="0"/>
              </a:rPr>
              <a:t>. Не </a:t>
            </a:r>
            <a:r>
              <a:rPr lang="uk-UA" sz="2200" dirty="0">
                <a:latin typeface="Times New Roman" pitchFamily="18" charset="0"/>
                <a:cs typeface="Times New Roman" pitchFamily="18" charset="0"/>
              </a:rPr>
              <a:t>сумуй, якщо у тебе не відразу буде виходити. Ведення конспекту - особлива наука, що вимагає тренування. Якщо відчуваєш, що безнадійно відстаєш, залиш в зошиті вільне місце, - можливо, інші виявляться спритнішими, і після лекції ти в них перепишеш, заповнивши ці пропуски</a:t>
            </a:r>
            <a:r>
              <a:rPr lang="uk-UA" sz="2200" dirty="0" smtClean="0">
                <a:latin typeface="Times New Roman" pitchFamily="18" charset="0"/>
                <a:cs typeface="Times New Roman" pitchFamily="18" charset="0"/>
              </a:rPr>
              <a:t>.</a:t>
            </a:r>
            <a:r>
              <a:rPr lang="uk-UA" sz="2200" dirty="0">
                <a:latin typeface="Times New Roman" pitchFamily="18" charset="0"/>
                <a:cs typeface="Times New Roman" pitchFamily="18" charset="0"/>
              </a:rPr>
              <a:t> </a:t>
            </a:r>
            <a:endParaRPr lang="ru-RU" sz="2200" dirty="0">
              <a:latin typeface="Times New Roman" pitchFamily="18" charset="0"/>
              <a:cs typeface="Times New Roman" pitchFamily="18" charset="0"/>
            </a:endParaRPr>
          </a:p>
        </p:txBody>
      </p:sp>
      <p:sp>
        <p:nvSpPr>
          <p:cNvPr id="4" name="TextBox 3"/>
          <p:cNvSpPr txBox="1"/>
          <p:nvPr/>
        </p:nvSpPr>
        <p:spPr>
          <a:xfrm>
            <a:off x="3470383" y="331229"/>
            <a:ext cx="2203232" cy="584775"/>
          </a:xfrm>
          <a:prstGeom prst="rect">
            <a:avLst/>
          </a:prstGeom>
          <a:noFill/>
        </p:spPr>
        <p:txBody>
          <a:bodyPr wrap="none" rtlCol="0">
            <a:spAutoFit/>
          </a:bodyPr>
          <a:lstStyle/>
          <a:p>
            <a:r>
              <a:rPr lang="uk-UA" sz="3200" b="1" cap="all" dirty="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latin typeface="Times New Roman" pitchFamily="18" charset="0"/>
                <a:cs typeface="Times New Roman" pitchFamily="18" charset="0"/>
              </a:rPr>
              <a:t>Порада </a:t>
            </a:r>
            <a:r>
              <a:rPr lang="uk-UA" sz="3200" b="1" cap="all" dirty="0" smtClean="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latin typeface="Times New Roman" pitchFamily="18" charset="0"/>
                <a:cs typeface="Times New Roman" pitchFamily="18" charset="0"/>
              </a:rPr>
              <a:t>8</a:t>
            </a:r>
            <a:endParaRPr lang="ru-RU" sz="3200" b="1" cap="all" dirty="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endParaRPr>
          </a:p>
        </p:txBody>
      </p:sp>
      <p:pic>
        <p:nvPicPr>
          <p:cNvPr id="15362" name="Picture 2" descr="Как правильно конспектировать лекции? | Грузоперевозки от ООО &quot;Аидекс&quot;"/>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4788"/>
          <a:stretch/>
        </p:blipFill>
        <p:spPr bwMode="auto">
          <a:xfrm>
            <a:off x="395536" y="891551"/>
            <a:ext cx="3739602" cy="25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364" name="Picture 4" descr="Способы конспектирования и записи лекций - Химия"/>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48064" y="891550"/>
            <a:ext cx="3484251" cy="25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16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381328"/>
            <a:ext cx="45719" cy="369332"/>
          </a:xfrm>
          <a:prstGeom prst="rect">
            <a:avLst/>
          </a:prstGeom>
          <a:noFill/>
        </p:spPr>
        <p:txBody>
          <a:bodyPr wrap="square" rtlCol="0">
            <a:spAutoFit/>
          </a:bodyPr>
          <a:lstStyle/>
          <a:p>
            <a:endParaRPr lang="ru-RU" dirty="0"/>
          </a:p>
        </p:txBody>
      </p:sp>
      <p:sp>
        <p:nvSpPr>
          <p:cNvPr id="3" name="TextBox 2"/>
          <p:cNvSpPr txBox="1"/>
          <p:nvPr/>
        </p:nvSpPr>
        <p:spPr>
          <a:xfrm>
            <a:off x="0" y="260648"/>
            <a:ext cx="9144000" cy="2800767"/>
          </a:xfrm>
          <a:prstGeom prst="rect">
            <a:avLst/>
          </a:prstGeom>
          <a:noFill/>
        </p:spPr>
        <p:txBody>
          <a:bodyPr wrap="square" rtlCol="0">
            <a:spAutoFit/>
          </a:bodyPr>
          <a:lstStyle/>
          <a:p>
            <a:pPr algn="ctr"/>
            <a:r>
              <a:rPr lang="uk-UA" sz="2200" dirty="0">
                <a:latin typeface="Times New Roman" pitchFamily="18" charset="0"/>
                <a:cs typeface="Times New Roman" pitchFamily="18" charset="0"/>
              </a:rPr>
              <a:t>Налаштуйся на те, що підготовка до сесії починається із першого заняття. Перед черговою лекцією не лінуйся хоча б переглянути конспект попередньої. Заодно з'ясуй, чи багато залишилося зовсім незрозумілих понять. Якщо прояснити їх не вдається навіть за допомогою підручника, не соромся звернутися до викладача - краще, якщо ти запитаєш його зараз, ніж він потім - на іспиті. Читати літературу теж треба починати відразу. На семінарах не відсиджуйся в куточку, а веди себе активно - виступай із доповненнями, уточненнями, слід задавати питання.</a:t>
            </a:r>
            <a:endParaRPr lang="ru-RU" sz="2200" dirty="0">
              <a:latin typeface="Times New Roman" pitchFamily="18" charset="0"/>
              <a:cs typeface="Times New Roman" pitchFamily="18" charset="0"/>
            </a:endParaRPr>
          </a:p>
        </p:txBody>
      </p:sp>
      <p:sp>
        <p:nvSpPr>
          <p:cNvPr id="4" name="TextBox 3"/>
          <p:cNvSpPr txBox="1"/>
          <p:nvPr/>
        </p:nvSpPr>
        <p:spPr>
          <a:xfrm>
            <a:off x="683568" y="4192510"/>
            <a:ext cx="2203232" cy="584775"/>
          </a:xfrm>
          <a:prstGeom prst="rect">
            <a:avLst/>
          </a:prstGeom>
          <a:noFill/>
        </p:spPr>
        <p:txBody>
          <a:bodyPr wrap="none" rtlCol="0">
            <a:spAutoFit/>
          </a:bodyPr>
          <a:lstStyle/>
          <a:p>
            <a:r>
              <a:rPr lang="uk-UA" sz="3200" b="1" cap="all" dirty="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latin typeface="Times New Roman" pitchFamily="18" charset="0"/>
                <a:cs typeface="Times New Roman" pitchFamily="18" charset="0"/>
              </a:rPr>
              <a:t>Порада </a:t>
            </a:r>
            <a:r>
              <a:rPr lang="uk-UA" sz="3200" b="1" cap="all" dirty="0" smtClean="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latin typeface="Times New Roman" pitchFamily="18" charset="0"/>
                <a:cs typeface="Times New Roman" pitchFamily="18" charset="0"/>
              </a:rPr>
              <a:t>9</a:t>
            </a:r>
            <a:endParaRPr lang="ru-RU" sz="3200" b="1" cap="all" dirty="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endParaRPr>
          </a:p>
        </p:txBody>
      </p:sp>
      <p:pic>
        <p:nvPicPr>
          <p:cNvPr id="16386" name="Picture 2" descr="Дистанция на уроке: умение выбрать правильную линию поведения преподавателя  с разными студентами | Skyteach"/>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91880" y="3169613"/>
            <a:ext cx="5432504" cy="314538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2195711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381328"/>
            <a:ext cx="45719" cy="369332"/>
          </a:xfrm>
          <a:prstGeom prst="rect">
            <a:avLst/>
          </a:prstGeom>
          <a:noFill/>
        </p:spPr>
        <p:txBody>
          <a:bodyPr wrap="square" rtlCol="0">
            <a:spAutoFit/>
          </a:bodyPr>
          <a:lstStyle/>
          <a:p>
            <a:endParaRPr lang="ru-RU" dirty="0"/>
          </a:p>
        </p:txBody>
      </p:sp>
      <p:sp>
        <p:nvSpPr>
          <p:cNvPr id="3" name="TextBox 2"/>
          <p:cNvSpPr txBox="1"/>
          <p:nvPr/>
        </p:nvSpPr>
        <p:spPr>
          <a:xfrm>
            <a:off x="0" y="3924559"/>
            <a:ext cx="9144000" cy="2800767"/>
          </a:xfrm>
          <a:prstGeom prst="rect">
            <a:avLst/>
          </a:prstGeom>
          <a:noFill/>
        </p:spPr>
        <p:txBody>
          <a:bodyPr wrap="square" rtlCol="0">
            <a:spAutoFit/>
          </a:bodyPr>
          <a:lstStyle/>
          <a:p>
            <a:pPr algn="ctr"/>
            <a:r>
              <a:rPr lang="uk-UA" sz="2200" dirty="0">
                <a:latin typeface="Times New Roman" pitchFamily="18" charset="0"/>
                <a:cs typeface="Times New Roman" pitchFamily="18" charset="0"/>
              </a:rPr>
              <a:t>Для успішного засвоєння нових знань психологи рекомендують студентам ввечері згадувати, що нового вони дізналися за сьогоднішній день, а краще ділитися набутими знаннями з друзями, батьками або хоча б з зошитом. Така гарна звичка (промовляти, осмислювати почуте, виділяти важливе з інформації) допоможе вашому мозку розмістити всі знання по поличках і в потрібний момент швидко їх звідти дістати і продемонструвати. Вчитися в навчальному закладі, яке ви вибрали, не так уже й важко, головне не пускати все на самоплив</a:t>
            </a:r>
            <a:r>
              <a:rPr lang="uk-UA"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p:txBody>
      </p:sp>
      <p:sp>
        <p:nvSpPr>
          <p:cNvPr id="4" name="TextBox 3"/>
          <p:cNvSpPr txBox="1"/>
          <p:nvPr/>
        </p:nvSpPr>
        <p:spPr>
          <a:xfrm>
            <a:off x="5724128" y="1804533"/>
            <a:ext cx="2408416" cy="584775"/>
          </a:xfrm>
          <a:prstGeom prst="rect">
            <a:avLst/>
          </a:prstGeom>
          <a:noFill/>
        </p:spPr>
        <p:txBody>
          <a:bodyPr wrap="none" rtlCol="0">
            <a:spAutoFit/>
          </a:bodyPr>
          <a:lstStyle/>
          <a:p>
            <a:r>
              <a:rPr lang="uk-UA" sz="3200" b="1" cap="all" dirty="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latin typeface="Times New Roman" pitchFamily="18" charset="0"/>
                <a:cs typeface="Times New Roman" pitchFamily="18" charset="0"/>
              </a:rPr>
              <a:t>Порада </a:t>
            </a:r>
            <a:r>
              <a:rPr lang="uk-UA" sz="3200" b="1" cap="all" dirty="0" smtClean="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latin typeface="Times New Roman" pitchFamily="18" charset="0"/>
                <a:cs typeface="Times New Roman" pitchFamily="18" charset="0"/>
              </a:rPr>
              <a:t>10</a:t>
            </a:r>
            <a:endParaRPr lang="ru-RU" sz="3200" b="1" cap="all" dirty="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endParaRPr>
          </a:p>
        </p:txBody>
      </p:sp>
      <p:pic>
        <p:nvPicPr>
          <p:cNvPr id="17410" name="Picture 2" descr="Студенты из Краснодарского края смогут поучаствовать во всероссийской  олимпиаде по финансовой грамотности"/>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7468" y="332656"/>
            <a:ext cx="5268628" cy="35285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610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381328"/>
            <a:ext cx="45719" cy="369332"/>
          </a:xfrm>
          <a:prstGeom prst="rect">
            <a:avLst/>
          </a:prstGeom>
          <a:noFill/>
        </p:spPr>
        <p:txBody>
          <a:bodyPr wrap="square" rtlCol="0">
            <a:spAutoFit/>
          </a:bodyPr>
          <a:lstStyle/>
          <a:p>
            <a:endParaRPr lang="ru-RU" dirty="0"/>
          </a:p>
        </p:txBody>
      </p:sp>
      <p:sp>
        <p:nvSpPr>
          <p:cNvPr id="3" name="TextBox 2"/>
          <p:cNvSpPr txBox="1"/>
          <p:nvPr/>
        </p:nvSpPr>
        <p:spPr>
          <a:xfrm>
            <a:off x="-24060" y="584775"/>
            <a:ext cx="9144000" cy="1785104"/>
          </a:xfrm>
          <a:prstGeom prst="rect">
            <a:avLst/>
          </a:prstGeom>
          <a:noFill/>
        </p:spPr>
        <p:txBody>
          <a:bodyPr wrap="square" rtlCol="0">
            <a:spAutoFit/>
          </a:bodyPr>
          <a:lstStyle/>
          <a:p>
            <a:pPr algn="ctr"/>
            <a:r>
              <a:rPr lang="uk-UA" sz="2200" dirty="0">
                <a:latin typeface="Times New Roman" pitchFamily="18" charset="0"/>
                <a:cs typeface="Times New Roman" pitchFamily="18" charset="0"/>
              </a:rPr>
              <a:t>Необхідно ознайомитися і з самою будівлею, де ти будеш вчитися. Походити по його коридорах, подивитися, як розташовані аудиторії, їдальня, бібліотека, спортзал, актова зала тощо. Цією порадою не варто нехтувати, так як найчастіше першокурсники спізнюються на лекції елементарно через те, що не змогли швидко знайти потрібну аудиторію.</a:t>
            </a:r>
            <a:endParaRPr lang="ru-RU" sz="2200" dirty="0">
              <a:latin typeface="Times New Roman" pitchFamily="18" charset="0"/>
              <a:cs typeface="Times New Roman" pitchFamily="18" charset="0"/>
            </a:endParaRPr>
          </a:p>
        </p:txBody>
      </p:sp>
      <p:sp>
        <p:nvSpPr>
          <p:cNvPr id="4" name="TextBox 3"/>
          <p:cNvSpPr txBox="1"/>
          <p:nvPr/>
        </p:nvSpPr>
        <p:spPr>
          <a:xfrm>
            <a:off x="3425487" y="0"/>
            <a:ext cx="2385781" cy="584775"/>
          </a:xfrm>
          <a:prstGeom prst="rect">
            <a:avLst/>
          </a:prstGeom>
          <a:noFill/>
        </p:spPr>
        <p:txBody>
          <a:bodyPr wrap="none" rtlCol="0">
            <a:spAutoFit/>
          </a:bodyPr>
          <a:lstStyle/>
          <a:p>
            <a:r>
              <a:rPr lang="uk-UA" sz="3200" b="1" cap="all" dirty="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latin typeface="Times New Roman" pitchFamily="18" charset="0"/>
                <a:cs typeface="Times New Roman" pitchFamily="18" charset="0"/>
              </a:rPr>
              <a:t>Порада </a:t>
            </a:r>
            <a:r>
              <a:rPr lang="uk-UA" sz="3200" b="1" cap="all" dirty="0" smtClean="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latin typeface="Times New Roman" pitchFamily="18" charset="0"/>
                <a:cs typeface="Times New Roman" pitchFamily="18" charset="0"/>
              </a:rPr>
              <a:t>11</a:t>
            </a:r>
            <a:endParaRPr lang="ru-RU" sz="3200" b="1" cap="all" dirty="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endParaRPr>
          </a:p>
        </p:txBody>
      </p:sp>
      <p:pic>
        <p:nvPicPr>
          <p:cNvPr id="18434" name="Picture 2" descr="Детский праздник, День рождения в пиратском стиле: костюмы, оформление,  приглашения"/>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94062" y="2389811"/>
            <a:ext cx="6238680" cy="44710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02715" y="3098883"/>
            <a:ext cx="1752976" cy="783193"/>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uk-UA" sz="20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rPr>
              <a:t>Мапа</a:t>
            </a:r>
          </a:p>
          <a:p>
            <a:pPr algn="ctr"/>
            <a:r>
              <a:rPr lang="uk-UA" sz="20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rPr>
              <a:t>студента</a:t>
            </a:r>
            <a:endParaRPr lang="ru-RU" sz="20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0" name="TextBox 9"/>
          <p:cNvSpPr txBox="1"/>
          <p:nvPr/>
        </p:nvSpPr>
        <p:spPr>
          <a:xfrm>
            <a:off x="1702615" y="4408189"/>
            <a:ext cx="1164520" cy="374571"/>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uk-UA" sz="1600" b="1"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rPr>
              <a:t>Спортзал</a:t>
            </a:r>
            <a:endParaRPr lang="ru-RU" sz="1600" b="1"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1" name="TextBox 10"/>
          <p:cNvSpPr txBox="1"/>
          <p:nvPr/>
        </p:nvSpPr>
        <p:spPr>
          <a:xfrm>
            <a:off x="3263098" y="5056445"/>
            <a:ext cx="1164520" cy="374571"/>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uk-UA" sz="1600" b="1"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rPr>
              <a:t>Їдальня</a:t>
            </a:r>
            <a:endParaRPr lang="ru-RU" sz="1600" b="1"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2" name="TextBox 11"/>
          <p:cNvSpPr txBox="1"/>
          <p:nvPr/>
        </p:nvSpPr>
        <p:spPr>
          <a:xfrm>
            <a:off x="3432747" y="3882076"/>
            <a:ext cx="1298005" cy="374571"/>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uk-UA" sz="1600" b="1"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rPr>
              <a:t>Аудиторія</a:t>
            </a:r>
            <a:endParaRPr lang="ru-RU" sz="1600" b="1"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3" name="TextBox 12"/>
          <p:cNvSpPr txBox="1"/>
          <p:nvPr/>
        </p:nvSpPr>
        <p:spPr>
          <a:xfrm>
            <a:off x="4342613" y="2742069"/>
            <a:ext cx="1259050" cy="374571"/>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uk-UA" sz="1600" b="1"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rPr>
              <a:t>Бібліотека</a:t>
            </a:r>
            <a:endParaRPr lang="ru-RU" sz="1600" b="1"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792713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381328"/>
            <a:ext cx="45719" cy="369332"/>
          </a:xfrm>
          <a:prstGeom prst="rect">
            <a:avLst/>
          </a:prstGeom>
          <a:noFill/>
        </p:spPr>
        <p:txBody>
          <a:bodyPr wrap="square" rtlCol="0">
            <a:spAutoFit/>
          </a:bodyPr>
          <a:lstStyle/>
          <a:p>
            <a:endParaRPr lang="ru-RU" dirty="0"/>
          </a:p>
        </p:txBody>
      </p:sp>
      <p:sp>
        <p:nvSpPr>
          <p:cNvPr id="3" name="TextBox 2"/>
          <p:cNvSpPr txBox="1"/>
          <p:nvPr/>
        </p:nvSpPr>
        <p:spPr>
          <a:xfrm>
            <a:off x="-1" y="5053530"/>
            <a:ext cx="9144000" cy="1785104"/>
          </a:xfrm>
          <a:prstGeom prst="rect">
            <a:avLst/>
          </a:prstGeom>
          <a:noFill/>
        </p:spPr>
        <p:txBody>
          <a:bodyPr wrap="square" rtlCol="0">
            <a:spAutoFit/>
          </a:bodyPr>
          <a:lstStyle/>
          <a:p>
            <a:pPr algn="ctr"/>
            <a:r>
              <a:rPr lang="uk-UA" sz="2200" dirty="0">
                <a:latin typeface="Times New Roman" pitchFamily="18" charset="0"/>
                <a:cs typeface="Times New Roman" pitchFamily="18" charset="0"/>
              </a:rPr>
              <a:t>Як тільки ви заселилися та познайомилися з сусідами, відразу ж обговоріть з ними правила та порядки, які будуть встановлені в вашій кімнаті. Як будемо харчуватися: разом чи окремо? Графік прибирання кімнати, гостьові візити та інше. Надалі це позбавить вас від дрібних сварок і непорозумінь на порожньому місці.</a:t>
            </a:r>
            <a:endParaRPr lang="ru-RU" sz="2200" dirty="0">
              <a:latin typeface="Times New Roman" pitchFamily="18" charset="0"/>
              <a:cs typeface="Times New Roman" pitchFamily="18" charset="0"/>
            </a:endParaRPr>
          </a:p>
        </p:txBody>
      </p:sp>
      <p:sp>
        <p:nvSpPr>
          <p:cNvPr id="4" name="TextBox 3"/>
          <p:cNvSpPr txBox="1"/>
          <p:nvPr/>
        </p:nvSpPr>
        <p:spPr>
          <a:xfrm>
            <a:off x="3367792" y="188640"/>
            <a:ext cx="2408416" cy="584775"/>
          </a:xfrm>
          <a:prstGeom prst="rect">
            <a:avLst/>
          </a:prstGeom>
          <a:noFill/>
        </p:spPr>
        <p:txBody>
          <a:bodyPr wrap="none" rtlCol="0">
            <a:spAutoFit/>
          </a:bodyPr>
          <a:lstStyle/>
          <a:p>
            <a:r>
              <a:rPr lang="uk-UA" sz="3200" b="1" cap="all" dirty="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latin typeface="Times New Roman" pitchFamily="18" charset="0"/>
                <a:cs typeface="Times New Roman" pitchFamily="18" charset="0"/>
              </a:rPr>
              <a:t>Порада </a:t>
            </a:r>
            <a:r>
              <a:rPr lang="uk-UA" sz="3200" b="1" cap="all" dirty="0" smtClean="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latin typeface="Times New Roman" pitchFamily="18" charset="0"/>
                <a:cs typeface="Times New Roman" pitchFamily="18" charset="0"/>
              </a:rPr>
              <a:t>12</a:t>
            </a:r>
            <a:endParaRPr lang="ru-RU" sz="3200" b="1" cap="all" dirty="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endParaRPr>
          </a:p>
        </p:txBody>
      </p:sp>
      <p:pic>
        <p:nvPicPr>
          <p:cNvPr id="19458" name="Picture 2" descr="Общежития российских вузов: цены и условия — новости в сфере российского  образования"/>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26179" y="773415"/>
            <a:ext cx="6291641" cy="41920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842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Я студент"/>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5689" y="242588"/>
            <a:ext cx="5886134" cy="58861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4365104"/>
            <a:ext cx="9159498" cy="2123658"/>
          </a:xfrm>
          <a:prstGeom prst="rect">
            <a:avLst/>
          </a:prstGeom>
          <a:noFill/>
        </p:spPr>
        <p:txBody>
          <a:bodyPr wrap="square" rtlCol="0">
            <a:spAutoFit/>
          </a:bodyPr>
          <a:lstStyle/>
          <a:p>
            <a:pPr algn="ctr"/>
            <a:r>
              <a:rPr lang="uk-UA" sz="2200" b="1" dirty="0">
                <a:ln w="10541" cmpd="sng">
                  <a:solidFill>
                    <a:srgbClr val="7D7D7D">
                      <a:tint val="100000"/>
                      <a:shade val="100000"/>
                      <a:satMod val="110000"/>
                    </a:srgbClr>
                  </a:solidFill>
                  <a:prstDash val="solid"/>
                </a:ln>
                <a:solidFill>
                  <a:srgbClr val="435422"/>
                </a:solidFill>
                <a:latin typeface="Times New Roman" pitchFamily="18" charset="0"/>
                <a:cs typeface="Times New Roman" pitchFamily="18" charset="0"/>
              </a:rPr>
              <a:t>Вітаємо вас, першокурсники, із новим статусом – </a:t>
            </a:r>
            <a:r>
              <a:rPr lang="uk-UA" sz="2200" b="1" dirty="0" err="1">
                <a:ln w="10541" cmpd="sng">
                  <a:solidFill>
                    <a:srgbClr val="7D7D7D">
                      <a:tint val="100000"/>
                      <a:shade val="100000"/>
                      <a:satMod val="110000"/>
                    </a:srgbClr>
                  </a:solidFill>
                  <a:prstDash val="solid"/>
                </a:ln>
                <a:solidFill>
                  <a:srgbClr val="435422"/>
                </a:solidFill>
                <a:latin typeface="Times New Roman" pitchFamily="18" charset="0"/>
                <a:cs typeface="Times New Roman" pitchFamily="18" charset="0"/>
              </a:rPr>
              <a:t>статусом</a:t>
            </a:r>
            <a:r>
              <a:rPr lang="uk-UA" sz="2200" b="1" dirty="0">
                <a:ln w="10541" cmpd="sng">
                  <a:solidFill>
                    <a:srgbClr val="7D7D7D">
                      <a:tint val="100000"/>
                      <a:shade val="100000"/>
                      <a:satMod val="110000"/>
                    </a:srgbClr>
                  </a:solidFill>
                  <a:prstDash val="solid"/>
                </a:ln>
                <a:solidFill>
                  <a:srgbClr val="435422"/>
                </a:solidFill>
                <a:latin typeface="Times New Roman" pitchFamily="18" charset="0"/>
                <a:cs typeface="Times New Roman" pitchFamily="18" charset="0"/>
              </a:rPr>
              <a:t> </a:t>
            </a:r>
            <a:r>
              <a:rPr lang="uk-UA" sz="2200" b="1" dirty="0" smtClean="0">
                <a:ln w="10541" cmpd="sng">
                  <a:solidFill>
                    <a:srgbClr val="7D7D7D">
                      <a:tint val="100000"/>
                      <a:shade val="100000"/>
                      <a:satMod val="110000"/>
                    </a:srgbClr>
                  </a:solidFill>
                  <a:prstDash val="solid"/>
                </a:ln>
                <a:solidFill>
                  <a:srgbClr val="435422"/>
                </a:solidFill>
                <a:latin typeface="Times New Roman" pitchFamily="18" charset="0"/>
                <a:cs typeface="Times New Roman" pitchFamily="18" charset="0"/>
              </a:rPr>
              <a:t>студента.</a:t>
            </a:r>
          </a:p>
          <a:p>
            <a:pPr algn="ctr"/>
            <a:r>
              <a:rPr lang="uk-UA" sz="2200" b="1" dirty="0" smtClean="0">
                <a:ln w="10541" cmpd="sng">
                  <a:solidFill>
                    <a:srgbClr val="7D7D7D">
                      <a:tint val="100000"/>
                      <a:shade val="100000"/>
                      <a:satMod val="110000"/>
                    </a:srgbClr>
                  </a:solidFill>
                  <a:prstDash val="solid"/>
                </a:ln>
                <a:solidFill>
                  <a:srgbClr val="435422"/>
                </a:solidFill>
                <a:latin typeface="Times New Roman" pitchFamily="18" charset="0"/>
                <a:cs typeface="Times New Roman" pitchFamily="18" charset="0"/>
              </a:rPr>
              <a:t>Однак </a:t>
            </a:r>
            <a:r>
              <a:rPr lang="uk-UA" sz="2200" b="1" dirty="0">
                <a:ln w="10541" cmpd="sng">
                  <a:solidFill>
                    <a:srgbClr val="7D7D7D">
                      <a:tint val="100000"/>
                      <a:shade val="100000"/>
                      <a:satMod val="110000"/>
                    </a:srgbClr>
                  </a:solidFill>
                  <a:prstDash val="solid"/>
                </a:ln>
                <a:solidFill>
                  <a:srgbClr val="435422"/>
                </a:solidFill>
                <a:latin typeface="Times New Roman" pitchFamily="18" charset="0"/>
                <a:cs typeface="Times New Roman" pitchFamily="18" charset="0"/>
              </a:rPr>
              <a:t>не так просто ввійти в ритм нового життя, як </a:t>
            </a:r>
            <a:r>
              <a:rPr lang="uk-UA" sz="2200" b="1" dirty="0" smtClean="0">
                <a:ln w="10541" cmpd="sng">
                  <a:solidFill>
                    <a:srgbClr val="7D7D7D">
                      <a:tint val="100000"/>
                      <a:shade val="100000"/>
                      <a:satMod val="110000"/>
                    </a:srgbClr>
                  </a:solidFill>
                  <a:prstDash val="solid"/>
                </a:ln>
                <a:solidFill>
                  <a:srgbClr val="435422"/>
                </a:solidFill>
                <a:latin typeface="Times New Roman" pitchFamily="18" charset="0"/>
                <a:cs typeface="Times New Roman" pitchFamily="18" charset="0"/>
              </a:rPr>
              <a:t>здається.</a:t>
            </a:r>
          </a:p>
          <a:p>
            <a:pPr algn="ctr"/>
            <a:r>
              <a:rPr lang="uk-UA" sz="2200" b="1" dirty="0" smtClean="0">
                <a:ln w="10541" cmpd="sng">
                  <a:solidFill>
                    <a:srgbClr val="7D7D7D">
                      <a:tint val="100000"/>
                      <a:shade val="100000"/>
                      <a:satMod val="110000"/>
                    </a:srgbClr>
                  </a:solidFill>
                  <a:prstDash val="solid"/>
                </a:ln>
                <a:solidFill>
                  <a:srgbClr val="435422"/>
                </a:solidFill>
                <a:latin typeface="Times New Roman" pitchFamily="18" charset="0"/>
                <a:cs typeface="Times New Roman" pitchFamily="18" charset="0"/>
              </a:rPr>
              <a:t>Особливо </a:t>
            </a:r>
            <a:r>
              <a:rPr lang="uk-UA" sz="2200" b="1" dirty="0">
                <a:ln w="10541" cmpd="sng">
                  <a:solidFill>
                    <a:srgbClr val="7D7D7D">
                      <a:tint val="100000"/>
                      <a:shade val="100000"/>
                      <a:satMod val="110000"/>
                    </a:srgbClr>
                  </a:solidFill>
                  <a:prstDash val="solid"/>
                </a:ln>
                <a:solidFill>
                  <a:srgbClr val="435422"/>
                </a:solidFill>
                <a:latin typeface="Times New Roman" pitchFamily="18" charset="0"/>
                <a:cs typeface="Times New Roman" pitchFamily="18" charset="0"/>
              </a:rPr>
              <a:t>нелегко дається перший рік </a:t>
            </a:r>
            <a:r>
              <a:rPr lang="uk-UA" sz="2200" b="1" dirty="0" smtClean="0">
                <a:ln w="10541" cmpd="sng">
                  <a:solidFill>
                    <a:srgbClr val="7D7D7D">
                      <a:tint val="100000"/>
                      <a:shade val="100000"/>
                      <a:satMod val="110000"/>
                    </a:srgbClr>
                  </a:solidFill>
                  <a:prstDash val="solid"/>
                </a:ln>
                <a:solidFill>
                  <a:srgbClr val="435422"/>
                </a:solidFill>
                <a:latin typeface="Times New Roman" pitchFamily="18" charset="0"/>
                <a:cs typeface="Times New Roman" pitchFamily="18" charset="0"/>
              </a:rPr>
              <a:t>навчання,</a:t>
            </a:r>
          </a:p>
          <a:p>
            <a:pPr algn="ctr"/>
            <a:r>
              <a:rPr lang="uk-UA" sz="2200" b="1" dirty="0" smtClean="0">
                <a:ln w="10541" cmpd="sng">
                  <a:solidFill>
                    <a:srgbClr val="7D7D7D">
                      <a:tint val="100000"/>
                      <a:shade val="100000"/>
                      <a:satMod val="110000"/>
                    </a:srgbClr>
                  </a:solidFill>
                  <a:prstDash val="solid"/>
                </a:ln>
                <a:solidFill>
                  <a:srgbClr val="435422"/>
                </a:solidFill>
                <a:latin typeface="Times New Roman" pitchFamily="18" charset="0"/>
                <a:cs typeface="Times New Roman" pitchFamily="18" charset="0"/>
              </a:rPr>
              <a:t>оскільки </a:t>
            </a:r>
            <a:r>
              <a:rPr lang="uk-UA" sz="2200" b="1" dirty="0">
                <a:ln w="10541" cmpd="sng">
                  <a:solidFill>
                    <a:srgbClr val="7D7D7D">
                      <a:tint val="100000"/>
                      <a:shade val="100000"/>
                      <a:satMod val="110000"/>
                    </a:srgbClr>
                  </a:solidFill>
                  <a:prstDash val="solid"/>
                </a:ln>
                <a:solidFill>
                  <a:srgbClr val="435422"/>
                </a:solidFill>
                <a:latin typeface="Times New Roman" pitchFamily="18" charset="0"/>
                <a:cs typeface="Times New Roman" pitchFamily="18" charset="0"/>
              </a:rPr>
              <a:t>вищий навчальний заклад відрізняється від </a:t>
            </a:r>
            <a:r>
              <a:rPr lang="uk-UA" sz="2200" b="1" dirty="0" smtClean="0">
                <a:ln w="10541" cmpd="sng">
                  <a:solidFill>
                    <a:srgbClr val="7D7D7D">
                      <a:tint val="100000"/>
                      <a:shade val="100000"/>
                      <a:satMod val="110000"/>
                    </a:srgbClr>
                  </a:solidFill>
                  <a:prstDash val="solid"/>
                </a:ln>
                <a:solidFill>
                  <a:srgbClr val="435422"/>
                </a:solidFill>
                <a:latin typeface="Times New Roman" pitchFamily="18" charset="0"/>
                <a:cs typeface="Times New Roman" pitchFamily="18" charset="0"/>
              </a:rPr>
              <a:t>школи,</a:t>
            </a:r>
          </a:p>
          <a:p>
            <a:pPr algn="ctr"/>
            <a:r>
              <a:rPr lang="uk-UA" sz="2200" b="1" dirty="0" smtClean="0">
                <a:ln w="10541" cmpd="sng">
                  <a:solidFill>
                    <a:srgbClr val="7D7D7D">
                      <a:tint val="100000"/>
                      <a:shade val="100000"/>
                      <a:satMod val="110000"/>
                    </a:srgbClr>
                  </a:solidFill>
                  <a:prstDash val="solid"/>
                </a:ln>
                <a:solidFill>
                  <a:srgbClr val="435422"/>
                </a:solidFill>
                <a:latin typeface="Times New Roman" pitchFamily="18" charset="0"/>
                <a:cs typeface="Times New Roman" pitchFamily="18" charset="0"/>
              </a:rPr>
              <a:t>тому </a:t>
            </a:r>
            <a:r>
              <a:rPr lang="uk-UA" sz="2200" b="1" dirty="0">
                <a:ln w="10541" cmpd="sng">
                  <a:solidFill>
                    <a:srgbClr val="7D7D7D">
                      <a:tint val="100000"/>
                      <a:shade val="100000"/>
                      <a:satMod val="110000"/>
                    </a:srgbClr>
                  </a:solidFill>
                  <a:prstDash val="solid"/>
                </a:ln>
                <a:solidFill>
                  <a:srgbClr val="435422"/>
                </a:solidFill>
                <a:latin typeface="Times New Roman" pitchFamily="18" charset="0"/>
                <a:cs typeface="Times New Roman" pitchFamily="18" charset="0"/>
              </a:rPr>
              <a:t>вчорашньому школяреві не завжди </a:t>
            </a:r>
            <a:r>
              <a:rPr lang="uk-UA" sz="2200" b="1" dirty="0" smtClean="0">
                <a:ln w="10541" cmpd="sng">
                  <a:solidFill>
                    <a:srgbClr val="7D7D7D">
                      <a:tint val="100000"/>
                      <a:shade val="100000"/>
                      <a:satMod val="110000"/>
                    </a:srgbClr>
                  </a:solidFill>
                  <a:prstDash val="solid"/>
                </a:ln>
                <a:solidFill>
                  <a:srgbClr val="435422"/>
                </a:solidFill>
                <a:latin typeface="Times New Roman" pitchFamily="18" charset="0"/>
                <a:cs typeface="Times New Roman" pitchFamily="18" charset="0"/>
              </a:rPr>
              <a:t>легко</a:t>
            </a:r>
          </a:p>
          <a:p>
            <a:pPr algn="ctr"/>
            <a:r>
              <a:rPr lang="uk-UA" sz="2200" b="1" dirty="0" smtClean="0">
                <a:ln w="10541" cmpd="sng">
                  <a:solidFill>
                    <a:srgbClr val="7D7D7D">
                      <a:tint val="100000"/>
                      <a:shade val="100000"/>
                      <a:satMod val="110000"/>
                    </a:srgbClr>
                  </a:solidFill>
                  <a:prstDash val="solid"/>
                </a:ln>
                <a:solidFill>
                  <a:srgbClr val="435422"/>
                </a:solidFill>
                <a:latin typeface="Times New Roman" pitchFamily="18" charset="0"/>
                <a:cs typeface="Times New Roman" pitchFamily="18" charset="0"/>
              </a:rPr>
              <a:t>вписатися </a:t>
            </a:r>
            <a:r>
              <a:rPr lang="uk-UA" sz="2200" b="1" dirty="0">
                <a:ln w="10541" cmpd="sng">
                  <a:solidFill>
                    <a:srgbClr val="7D7D7D">
                      <a:tint val="100000"/>
                      <a:shade val="100000"/>
                      <a:satMod val="110000"/>
                    </a:srgbClr>
                  </a:solidFill>
                  <a:prstDash val="solid"/>
                </a:ln>
                <a:solidFill>
                  <a:srgbClr val="435422"/>
                </a:solidFill>
                <a:latin typeface="Times New Roman" pitchFamily="18" charset="0"/>
                <a:cs typeface="Times New Roman" pitchFamily="18" charset="0"/>
              </a:rPr>
              <a:t>в нове студентське життя. </a:t>
            </a:r>
            <a:endParaRPr lang="ru-RU" sz="2200" b="1" dirty="0">
              <a:ln w="10541" cmpd="sng">
                <a:solidFill>
                  <a:srgbClr val="7D7D7D">
                    <a:tint val="100000"/>
                    <a:shade val="100000"/>
                    <a:satMod val="110000"/>
                  </a:srgbClr>
                </a:solidFill>
                <a:prstDash val="solid"/>
              </a:ln>
              <a:solidFill>
                <a:srgbClr val="435422"/>
              </a:solidFill>
            </a:endParaRPr>
          </a:p>
        </p:txBody>
      </p:sp>
      <p:sp>
        <p:nvSpPr>
          <p:cNvPr id="3" name="AutoShape 2" descr="Я студент"/>
          <p:cNvSpPr>
            <a:spLocks noChangeAspect="1" noChangeArrowheads="1"/>
          </p:cNvSpPr>
          <p:nvPr/>
        </p:nvSpPr>
        <p:spPr bwMode="auto">
          <a:xfrm>
            <a:off x="155575" y="-990600"/>
            <a:ext cx="2066925" cy="2066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81" name="Picture 9"/>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1886"/>
          <a:stretch/>
        </p:blipFill>
        <p:spPr bwMode="auto">
          <a:xfrm>
            <a:off x="6469232" y="242588"/>
            <a:ext cx="2344356" cy="15006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82" name="Picture 10"/>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69232" y="2564904"/>
            <a:ext cx="2344356" cy="1562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85116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381328"/>
            <a:ext cx="45719" cy="369332"/>
          </a:xfrm>
          <a:prstGeom prst="rect">
            <a:avLst/>
          </a:prstGeom>
          <a:noFill/>
        </p:spPr>
        <p:txBody>
          <a:bodyPr wrap="square" rtlCol="0">
            <a:spAutoFit/>
          </a:bodyPr>
          <a:lstStyle/>
          <a:p>
            <a:endParaRPr lang="ru-RU" dirty="0"/>
          </a:p>
        </p:txBody>
      </p:sp>
      <p:sp>
        <p:nvSpPr>
          <p:cNvPr id="3" name="TextBox 2"/>
          <p:cNvSpPr txBox="1"/>
          <p:nvPr/>
        </p:nvSpPr>
        <p:spPr>
          <a:xfrm>
            <a:off x="881" y="773415"/>
            <a:ext cx="9144000" cy="2462213"/>
          </a:xfrm>
          <a:prstGeom prst="rect">
            <a:avLst/>
          </a:prstGeom>
          <a:noFill/>
        </p:spPr>
        <p:txBody>
          <a:bodyPr wrap="square" rtlCol="0">
            <a:spAutoFit/>
          </a:bodyPr>
          <a:lstStyle/>
          <a:p>
            <a:pPr algn="ctr"/>
            <a:r>
              <a:rPr lang="uk-UA" sz="2200" dirty="0">
                <a:latin typeface="Times New Roman" pitchFamily="18" charset="0"/>
                <a:cs typeface="Times New Roman" pitchFamily="18" charset="0"/>
              </a:rPr>
              <a:t>Зазвичай іногородні студенти приїжджають за два тижні до початку навчального року. Цього часу цілком достатньо для того, щоб заселитися в гуртожиток, познайомитися з сусідами і трохи вивчити місто. Ну і звичайно необхідно самому походити по місту, вивчити прилеглі околиці. Поцікався, до якої години відкриті найближчі магазини.</a:t>
            </a:r>
            <a:endParaRPr lang="ru-RU" sz="2200" dirty="0">
              <a:latin typeface="Times New Roman" pitchFamily="18" charset="0"/>
              <a:cs typeface="Times New Roman" pitchFamily="18" charset="0"/>
            </a:endParaRPr>
          </a:p>
          <a:p>
            <a:pPr algn="ctr"/>
            <a:r>
              <a:rPr lang="uk-UA" sz="2200" dirty="0">
                <a:latin typeface="Times New Roman" pitchFamily="18" charset="0"/>
                <a:cs typeface="Times New Roman" pitchFamily="18" charset="0"/>
              </a:rPr>
              <a:t>А головне – з’ясувати, скільки часу вам потрібно, щоб дістатися до важливих для вас об’єктів (навчального закладу, бібліотека тощо</a:t>
            </a:r>
            <a:r>
              <a:rPr lang="uk-UA"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p:txBody>
      </p:sp>
      <p:sp>
        <p:nvSpPr>
          <p:cNvPr id="4" name="TextBox 3"/>
          <p:cNvSpPr txBox="1"/>
          <p:nvPr/>
        </p:nvSpPr>
        <p:spPr>
          <a:xfrm>
            <a:off x="3367792" y="188640"/>
            <a:ext cx="2408416" cy="584775"/>
          </a:xfrm>
          <a:prstGeom prst="rect">
            <a:avLst/>
          </a:prstGeom>
          <a:noFill/>
        </p:spPr>
        <p:txBody>
          <a:bodyPr wrap="none" rtlCol="0">
            <a:spAutoFit/>
          </a:bodyPr>
          <a:lstStyle/>
          <a:p>
            <a:r>
              <a:rPr lang="uk-UA" sz="3200" b="1" cap="all" dirty="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latin typeface="Times New Roman" pitchFamily="18" charset="0"/>
                <a:cs typeface="Times New Roman" pitchFamily="18" charset="0"/>
              </a:rPr>
              <a:t>Порада </a:t>
            </a:r>
            <a:r>
              <a:rPr lang="uk-UA" sz="3200" b="1" cap="all" dirty="0" smtClean="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latin typeface="Times New Roman" pitchFamily="18" charset="0"/>
                <a:cs typeface="Times New Roman" pitchFamily="18" charset="0"/>
              </a:rPr>
              <a:t>13</a:t>
            </a:r>
            <a:endParaRPr lang="ru-RU" sz="3200" b="1" cap="all" dirty="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endParaRPr>
          </a:p>
        </p:txBody>
      </p:sp>
      <p:pic>
        <p:nvPicPr>
          <p:cNvPr id="2048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470187" y="3315825"/>
            <a:ext cx="6205388" cy="32392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1415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381328"/>
            <a:ext cx="45719" cy="369332"/>
          </a:xfrm>
          <a:prstGeom prst="rect">
            <a:avLst/>
          </a:prstGeom>
          <a:noFill/>
        </p:spPr>
        <p:txBody>
          <a:bodyPr wrap="square" rtlCol="0">
            <a:spAutoFit/>
          </a:bodyPr>
          <a:lstStyle/>
          <a:p>
            <a:endParaRPr lang="ru-RU" dirty="0"/>
          </a:p>
        </p:txBody>
      </p:sp>
      <p:sp>
        <p:nvSpPr>
          <p:cNvPr id="4" name="TextBox 3"/>
          <p:cNvSpPr txBox="1"/>
          <p:nvPr/>
        </p:nvSpPr>
        <p:spPr>
          <a:xfrm>
            <a:off x="6084168" y="46750"/>
            <a:ext cx="2408416" cy="584775"/>
          </a:xfrm>
          <a:prstGeom prst="rect">
            <a:avLst/>
          </a:prstGeom>
          <a:noFill/>
        </p:spPr>
        <p:txBody>
          <a:bodyPr wrap="none" rtlCol="0">
            <a:spAutoFit/>
          </a:bodyPr>
          <a:lstStyle/>
          <a:p>
            <a:r>
              <a:rPr lang="uk-UA" sz="3200" b="1" cap="all" dirty="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latin typeface="Times New Roman" pitchFamily="18" charset="0"/>
                <a:cs typeface="Times New Roman" pitchFamily="18" charset="0"/>
              </a:rPr>
              <a:t>Порада </a:t>
            </a:r>
            <a:r>
              <a:rPr lang="uk-UA" sz="3200" b="1" cap="all" dirty="0" smtClean="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latin typeface="Times New Roman" pitchFamily="18" charset="0"/>
                <a:cs typeface="Times New Roman" pitchFamily="18" charset="0"/>
              </a:rPr>
              <a:t>14</a:t>
            </a:r>
            <a:endParaRPr lang="ru-RU" sz="3200" b="1" cap="all" dirty="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endParaRPr>
          </a:p>
        </p:txBody>
      </p:sp>
      <p:pic>
        <p:nvPicPr>
          <p:cNvPr id="21506" name="Picture 2" descr="Учатся, где интересно, читают на английском - какие студенты в Украине -  YouTube"/>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060730" y="1847141"/>
            <a:ext cx="4083270" cy="294361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3" name="TextBox 2"/>
          <p:cNvSpPr txBox="1"/>
          <p:nvPr/>
        </p:nvSpPr>
        <p:spPr>
          <a:xfrm>
            <a:off x="2643" y="178707"/>
            <a:ext cx="5651239" cy="655564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uk-UA" sz="2000" dirty="0">
                <a:latin typeface="Times New Roman" pitchFamily="18" charset="0"/>
                <a:cs typeface="Times New Roman" pitchFamily="18" charset="0"/>
              </a:rPr>
              <a:t>Слід нагадати, що студент – доросла людина, і повинен володіти самостійністю та відповідальністю. На жаль, про це доводиться нагадувати деяким, що завзято не бажають розлучатися з дитинством. Навчання потрібне, перш за все, вам, і ніхто не буде бігати за вами і просити, щоб ви здали залік або іспит. Більш того, якщо самі вчасно не покваптесь, то не отримаєте навіть те, що заслуговуєте. Виходити треба з того, що всі проблеми студента – це, перш за все, його власні проблеми, і вже тільки потім це проблеми навчального закладу і викладачів, </a:t>
            </a:r>
            <a:r>
              <a:rPr lang="uk-UA" sz="2000" dirty="0" smtClean="0">
                <a:latin typeface="Times New Roman" pitchFamily="18" charset="0"/>
                <a:cs typeface="Times New Roman" pitchFamily="18" charset="0"/>
              </a:rPr>
              <a:t>забудьте </a:t>
            </a:r>
            <a:r>
              <a:rPr lang="uk-UA" sz="2000" dirty="0">
                <a:latin typeface="Times New Roman" pitchFamily="18" charset="0"/>
                <a:cs typeface="Times New Roman" pitchFamily="18" charset="0"/>
              </a:rPr>
              <a:t>на деякий час, відкладіть хоча б до другого курсу всі ваші амбіції і претензії. Взагалі слід забути про свої інтереси, хобі до пори до часу – і працюйте, </a:t>
            </a:r>
            <a:r>
              <a:rPr lang="uk-UA" sz="2000" dirty="0" err="1">
                <a:latin typeface="Times New Roman" pitchFamily="18" charset="0"/>
                <a:cs typeface="Times New Roman" pitchFamily="18" charset="0"/>
              </a:rPr>
              <a:t>працюйте</a:t>
            </a:r>
            <a:r>
              <a:rPr lang="uk-UA" sz="2000" dirty="0">
                <a:latin typeface="Times New Roman" pitchFamily="18" charset="0"/>
                <a:cs typeface="Times New Roman" pitchFamily="18" charset="0"/>
              </a:rPr>
              <a:t> дуже напружено – в сенсі, вчіться, налаштуйтеся на робочий лад. На перших порах навчання виникає враження, що рівень свободи настільки великий, що і вчитися не потрібно зовсім. Ця ілюзія розчиняється, коли настає або наближається сесія, особливо перша. </a:t>
            </a:r>
            <a:endParaRPr lang="ru-RU" sz="2200" dirty="0">
              <a:latin typeface="Times New Roman" pitchFamily="18" charset="0"/>
              <a:cs typeface="Times New Roman" pitchFamily="18" charset="0"/>
            </a:endParaRPr>
          </a:p>
        </p:txBody>
      </p:sp>
    </p:spTree>
    <p:extLst>
      <p:ext uri="{BB962C8B-B14F-4D97-AF65-F5344CB8AC3E}">
        <p14:creationId xmlns:p14="http://schemas.microsoft.com/office/powerpoint/2010/main" val="825634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381328"/>
            <a:ext cx="45719" cy="369332"/>
          </a:xfrm>
          <a:prstGeom prst="rect">
            <a:avLst/>
          </a:prstGeom>
          <a:noFill/>
        </p:spPr>
        <p:txBody>
          <a:bodyPr wrap="square" rtlCol="0">
            <a:spAutoFit/>
          </a:bodyPr>
          <a:lstStyle/>
          <a:p>
            <a:endParaRPr lang="ru-RU" dirty="0"/>
          </a:p>
        </p:txBody>
      </p:sp>
      <p:pic>
        <p:nvPicPr>
          <p:cNvPr id="22530" name="Picture 2" descr="How to write a theoretical chapter of the Bachelor's and Master's thesi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2132856"/>
            <a:ext cx="4303757" cy="28691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TextBox 2"/>
          <p:cNvSpPr txBox="1"/>
          <p:nvPr/>
        </p:nvSpPr>
        <p:spPr>
          <a:xfrm>
            <a:off x="3360182" y="506312"/>
            <a:ext cx="5651239" cy="584775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uk-UA" sz="2200" dirty="0">
                <a:latin typeface="Times New Roman" pitchFamily="18" charset="0"/>
                <a:cs typeface="Times New Roman" pitchFamily="18" charset="0"/>
              </a:rPr>
              <a:t>Добре зарекомендував себе перед викладачами, студент створює собі імідж на всі подальші роки навчання. Недарма існує стара студентська істина: «Спочатку студент працює на залікову книжку, а потім залікова книжка працює на студента». Саме тому старанно ставтеся до лекцій, заліків, семінарів, першим студентським роботам. Відвідуйте всі лекції, виконуйте всі завдання. Пропуски і їх накопичення призводить до сумних наслідків, стресів на сесії, а деяких і доводить до кабінету психолога.</a:t>
            </a:r>
            <a:endParaRPr lang="ru-RU" sz="2200" dirty="0">
              <a:latin typeface="Times New Roman" pitchFamily="18" charset="0"/>
              <a:cs typeface="Times New Roman" pitchFamily="18" charset="0"/>
            </a:endParaRPr>
          </a:p>
          <a:p>
            <a:pPr algn="ctr"/>
            <a:r>
              <a:rPr lang="uk-UA" sz="2200" dirty="0">
                <a:latin typeface="Times New Roman" pitchFamily="18" charset="0"/>
                <a:cs typeface="Times New Roman" pitchFamily="18" charset="0"/>
              </a:rPr>
              <a:t>Дуже важливо студенту-першокурснику визначиться з новим режимом: скільки часу витрачати на навчання, скільки на вдосконалення своїх здібностей, на відпочинок і дозвілля.</a:t>
            </a:r>
            <a:endParaRPr lang="ru-RU" sz="2200" dirty="0">
              <a:latin typeface="Times New Roman" pitchFamily="18" charset="0"/>
              <a:cs typeface="Times New Roman" pitchFamily="18" charset="0"/>
            </a:endParaRPr>
          </a:p>
        </p:txBody>
      </p:sp>
    </p:spTree>
    <p:extLst>
      <p:ext uri="{BB962C8B-B14F-4D97-AF65-F5344CB8AC3E}">
        <p14:creationId xmlns:p14="http://schemas.microsoft.com/office/powerpoint/2010/main" val="353498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74037" y="46750"/>
            <a:ext cx="2408416" cy="584775"/>
          </a:xfrm>
          <a:prstGeom prst="rect">
            <a:avLst/>
          </a:prstGeom>
          <a:noFill/>
        </p:spPr>
        <p:txBody>
          <a:bodyPr wrap="none" rtlCol="0">
            <a:spAutoFit/>
          </a:bodyPr>
          <a:lstStyle/>
          <a:p>
            <a:r>
              <a:rPr lang="uk-UA" sz="3200" b="1" cap="all" dirty="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latin typeface="Times New Roman" pitchFamily="18" charset="0"/>
                <a:cs typeface="Times New Roman" pitchFamily="18" charset="0"/>
              </a:rPr>
              <a:t>Порада </a:t>
            </a:r>
            <a:r>
              <a:rPr lang="uk-UA" sz="3200" b="1" cap="all" dirty="0" smtClean="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latin typeface="Times New Roman" pitchFamily="18" charset="0"/>
                <a:cs typeface="Times New Roman" pitchFamily="18" charset="0"/>
              </a:rPr>
              <a:t>15</a:t>
            </a:r>
            <a:endParaRPr lang="ru-RU" sz="3200" b="1" cap="all" dirty="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endParaRPr>
          </a:p>
        </p:txBody>
      </p:sp>
      <p:sp>
        <p:nvSpPr>
          <p:cNvPr id="4" name="TextBox 3"/>
          <p:cNvSpPr txBox="1"/>
          <p:nvPr/>
        </p:nvSpPr>
        <p:spPr>
          <a:xfrm>
            <a:off x="20459" y="3637146"/>
            <a:ext cx="9115572" cy="3139321"/>
          </a:xfrm>
          <a:prstGeom prst="rect">
            <a:avLst/>
          </a:prstGeom>
          <a:noFill/>
        </p:spPr>
        <p:txBody>
          <a:bodyPr wrap="none" rtlCol="0">
            <a:spAutoFit/>
          </a:bodyPr>
          <a:lstStyle/>
          <a:p>
            <a:pPr algn="ctr"/>
            <a:r>
              <a:rPr lang="uk-UA" sz="2200" dirty="0">
                <a:latin typeface="Times New Roman" pitchFamily="18" charset="0"/>
                <a:cs typeface="Times New Roman" pitchFamily="18" charset="0"/>
              </a:rPr>
              <a:t>Найголовніша порада студенту-першокурснику – залишатися собою </a:t>
            </a:r>
            <a:r>
              <a:rPr lang="uk-UA" sz="2200" dirty="0" smtClean="0">
                <a:latin typeface="Times New Roman" pitchFamily="18" charset="0"/>
                <a:cs typeface="Times New Roman" pitchFamily="18" charset="0"/>
              </a:rPr>
              <a:t>в</a:t>
            </a:r>
          </a:p>
          <a:p>
            <a:pPr algn="ctr"/>
            <a:r>
              <a:rPr lang="uk-UA" sz="2200" dirty="0" smtClean="0">
                <a:latin typeface="Times New Roman" pitchFamily="18" charset="0"/>
                <a:cs typeface="Times New Roman" pitchFamily="18" charset="0"/>
              </a:rPr>
              <a:t>будь-яких </a:t>
            </a:r>
            <a:r>
              <a:rPr lang="uk-UA" sz="2200" dirty="0">
                <a:latin typeface="Times New Roman" pitchFamily="18" charset="0"/>
                <a:cs typeface="Times New Roman" pitchFamily="18" charset="0"/>
              </a:rPr>
              <a:t>ситуаціях, навіть найкритичніших. Світ не без добрих </a:t>
            </a:r>
            <a:r>
              <a:rPr lang="uk-UA" sz="2200" dirty="0" smtClean="0">
                <a:latin typeface="Times New Roman" pitchFamily="18" charset="0"/>
                <a:cs typeface="Times New Roman" pitchFamily="18" charset="0"/>
              </a:rPr>
              <a:t>людей,</a:t>
            </a:r>
          </a:p>
          <a:p>
            <a:pPr algn="ctr"/>
            <a:r>
              <a:rPr lang="uk-UA" sz="2200" dirty="0" smtClean="0">
                <a:latin typeface="Times New Roman" pitchFamily="18" charset="0"/>
                <a:cs typeface="Times New Roman" pitchFamily="18" charset="0"/>
              </a:rPr>
              <a:t>і </a:t>
            </a:r>
            <a:r>
              <a:rPr lang="uk-UA" sz="2200" dirty="0">
                <a:latin typeface="Times New Roman" pitchFamily="18" charset="0"/>
                <a:cs typeface="Times New Roman" pitchFamily="18" charset="0"/>
              </a:rPr>
              <a:t>завжди можна знайти людину, яка допоможе мудрою </a:t>
            </a:r>
            <a:r>
              <a:rPr lang="uk-UA" sz="2200" dirty="0" smtClean="0">
                <a:latin typeface="Times New Roman" pitchFamily="18" charset="0"/>
                <a:cs typeface="Times New Roman" pitchFamily="18" charset="0"/>
              </a:rPr>
              <a:t>порадою.</a:t>
            </a:r>
          </a:p>
          <a:p>
            <a:pPr algn="ctr"/>
            <a:r>
              <a:rPr lang="uk-UA" sz="2200" dirty="0" smtClean="0">
                <a:latin typeface="Times New Roman" pitchFamily="18" charset="0"/>
                <a:cs typeface="Times New Roman" pitchFamily="18" charset="0"/>
              </a:rPr>
              <a:t>У </a:t>
            </a:r>
            <a:r>
              <a:rPr lang="uk-UA" sz="2200" dirty="0">
                <a:latin typeface="Times New Roman" pitchFamily="18" charset="0"/>
                <a:cs typeface="Times New Roman" pitchFamily="18" charset="0"/>
              </a:rPr>
              <a:t>кожному навчальному закладі є педагог-психолог, куратор, які </a:t>
            </a:r>
            <a:r>
              <a:rPr lang="uk-UA" sz="2200" dirty="0" smtClean="0">
                <a:latin typeface="Times New Roman" pitchFamily="18" charset="0"/>
                <a:cs typeface="Times New Roman" pitchFamily="18" charset="0"/>
              </a:rPr>
              <a:t>завжди</a:t>
            </a:r>
          </a:p>
          <a:p>
            <a:pPr algn="ctr"/>
            <a:r>
              <a:rPr lang="uk-UA" sz="2200" dirty="0" smtClean="0">
                <a:latin typeface="Times New Roman" pitchFamily="18" charset="0"/>
                <a:cs typeface="Times New Roman" pitchFamily="18" charset="0"/>
              </a:rPr>
              <a:t>прийдуть </a:t>
            </a:r>
            <a:r>
              <a:rPr lang="uk-UA" sz="2200" dirty="0">
                <a:latin typeface="Times New Roman" pitchFamily="18" charset="0"/>
                <a:cs typeface="Times New Roman" pitchFamily="18" charset="0"/>
              </a:rPr>
              <a:t>на допомогу у важкій ситуації.</a:t>
            </a:r>
            <a:endParaRPr lang="ru-RU" sz="2200" dirty="0">
              <a:latin typeface="Times New Roman" pitchFamily="18" charset="0"/>
              <a:cs typeface="Times New Roman" pitchFamily="18" charset="0"/>
            </a:endParaRPr>
          </a:p>
          <a:p>
            <a:pPr algn="ctr"/>
            <a:r>
              <a:rPr lang="uk-UA" sz="2200" dirty="0">
                <a:latin typeface="Times New Roman" pitchFamily="18" charset="0"/>
                <a:cs typeface="Times New Roman" pitchFamily="18" charset="0"/>
              </a:rPr>
              <a:t>Шановні студенти-першокурсники, не ви перші, чи не ви останні </a:t>
            </a:r>
            <a:r>
              <a:rPr lang="uk-UA" sz="2200" dirty="0" smtClean="0">
                <a:latin typeface="Times New Roman" pitchFamily="18" charset="0"/>
                <a:cs typeface="Times New Roman" pitchFamily="18" charset="0"/>
              </a:rPr>
              <a:t>вчитеся.</a:t>
            </a:r>
          </a:p>
          <a:p>
            <a:pPr algn="ctr"/>
            <a:r>
              <a:rPr lang="uk-UA" sz="2200" dirty="0" smtClean="0">
                <a:latin typeface="Times New Roman" pitchFamily="18" charset="0"/>
                <a:cs typeface="Times New Roman" pitchFamily="18" charset="0"/>
              </a:rPr>
              <a:t>І </a:t>
            </a:r>
            <a:r>
              <a:rPr lang="uk-UA" sz="2200" dirty="0">
                <a:latin typeface="Times New Roman" pitchFamily="18" charset="0"/>
                <a:cs typeface="Times New Roman" pitchFamily="18" charset="0"/>
              </a:rPr>
              <a:t>студентські роки будуть обов’язково про запас, якщо ви </a:t>
            </a:r>
            <a:r>
              <a:rPr lang="uk-UA" sz="2200" dirty="0" smtClean="0">
                <a:latin typeface="Times New Roman" pitchFamily="18" charset="0"/>
                <a:cs typeface="Times New Roman" pitchFamily="18" charset="0"/>
              </a:rPr>
              <a:t>використовуєте</a:t>
            </a:r>
          </a:p>
          <a:p>
            <a:pPr algn="ctr"/>
            <a:r>
              <a:rPr lang="uk-UA" sz="2200" dirty="0" smtClean="0">
                <a:latin typeface="Times New Roman" pitchFamily="18" charset="0"/>
                <a:cs typeface="Times New Roman" pitchFamily="18" charset="0"/>
              </a:rPr>
              <a:t>свій </a:t>
            </a:r>
            <a:r>
              <a:rPr lang="uk-UA" sz="2200" dirty="0">
                <a:latin typeface="Times New Roman" pitchFamily="18" charset="0"/>
                <a:cs typeface="Times New Roman" pitchFamily="18" charset="0"/>
              </a:rPr>
              <a:t>шанс в повній мірі, ставши справжнім асом обраної </a:t>
            </a:r>
            <a:r>
              <a:rPr lang="uk-UA" sz="2200" dirty="0" smtClean="0">
                <a:latin typeface="Times New Roman" pitchFamily="18" charset="0"/>
                <a:cs typeface="Times New Roman" pitchFamily="18" charset="0"/>
              </a:rPr>
              <a:t>Вами</a:t>
            </a:r>
          </a:p>
          <a:p>
            <a:pPr algn="ctr"/>
            <a:r>
              <a:rPr lang="uk-UA" sz="2200" dirty="0" smtClean="0">
                <a:latin typeface="Times New Roman" pitchFamily="18" charset="0"/>
                <a:cs typeface="Times New Roman" pitchFamily="18" charset="0"/>
              </a:rPr>
              <a:t>професійної </a:t>
            </a:r>
            <a:r>
              <a:rPr lang="uk-UA" sz="2200" dirty="0">
                <a:latin typeface="Times New Roman" pitchFamily="18" charset="0"/>
                <a:cs typeface="Times New Roman" pitchFamily="18" charset="0"/>
              </a:rPr>
              <a:t>діяльності</a:t>
            </a:r>
            <a:r>
              <a:rPr lang="uk-UA" sz="2200" dirty="0" smtClean="0">
                <a:latin typeface="Times New Roman" pitchFamily="18" charset="0"/>
                <a:cs typeface="Times New Roman" pitchFamily="18" charset="0"/>
              </a:rPr>
              <a:t>.</a:t>
            </a:r>
            <a:endParaRPr lang="ru-RU" dirty="0"/>
          </a:p>
        </p:txBody>
      </p:sp>
      <p:pic>
        <p:nvPicPr>
          <p:cNvPr id="23554" name="Picture 2" descr="Студенты на карантине — как учатся, где живут и чем зарабатывают |  НашКиев.UA"/>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943244" y="631525"/>
            <a:ext cx="5270002" cy="31117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725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uk-UA" sz="2000" dirty="0">
                <a:latin typeface="Times New Roman" pitchFamily="18" charset="0"/>
                <a:cs typeface="Times New Roman" pitchFamily="18" charset="0"/>
              </a:rPr>
              <a:t>Отже, </a:t>
            </a:r>
            <a:r>
              <a:rPr lang="uk-UA" sz="2000" dirty="0" smtClean="0">
                <a:latin typeface="Times New Roman" pitchFamily="18" charset="0"/>
                <a:cs typeface="Times New Roman" pitchFamily="18" charset="0"/>
              </a:rPr>
              <a:t>підсумовуюче </a:t>
            </a:r>
            <a:r>
              <a:rPr lang="uk-UA" sz="2000" b="1" dirty="0" smtClean="0">
                <a:latin typeface="Times New Roman" pitchFamily="18" charset="0"/>
                <a:cs typeface="Times New Roman" pitchFamily="18" charset="0"/>
              </a:rPr>
              <a:t>рекомендуємо </a:t>
            </a:r>
            <a:r>
              <a:rPr lang="uk-UA" sz="2000" b="1" dirty="0">
                <a:latin typeface="Times New Roman" pitchFamily="18" charset="0"/>
                <a:cs typeface="Times New Roman" pitchFamily="18" charset="0"/>
              </a:rPr>
              <a:t>для адаптації студентів-першокурсників</a:t>
            </a:r>
            <a:r>
              <a:rPr lang="uk-UA" sz="2000" b="1"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3" name="TextBox 2"/>
          <p:cNvSpPr txBox="1"/>
          <p:nvPr/>
        </p:nvSpPr>
        <p:spPr>
          <a:xfrm>
            <a:off x="198467" y="579426"/>
            <a:ext cx="8747066" cy="624786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uk-UA" sz="2000" dirty="0">
                <a:solidFill>
                  <a:schemeClr val="tx1"/>
                </a:solidFill>
                <a:latin typeface="Times New Roman" pitchFamily="18" charset="0"/>
                <a:cs typeface="Times New Roman" pitchFamily="18" charset="0"/>
              </a:rPr>
              <a:t>1. Не порушувати норм та правил поведінки.</a:t>
            </a:r>
            <a:endParaRPr lang="ru-RU" sz="2000" dirty="0">
              <a:solidFill>
                <a:schemeClr val="tx1"/>
              </a:solidFill>
              <a:latin typeface="Times New Roman" pitchFamily="18" charset="0"/>
              <a:cs typeface="Times New Roman" pitchFamily="18" charset="0"/>
            </a:endParaRPr>
          </a:p>
          <a:p>
            <a:pPr algn="just"/>
            <a:r>
              <a:rPr lang="uk-UA" sz="2000" dirty="0">
                <a:solidFill>
                  <a:schemeClr val="tx1"/>
                </a:solidFill>
                <a:latin typeface="Times New Roman" pitchFamily="18" charset="0"/>
                <a:cs typeface="Times New Roman" pitchFamily="18" charset="0"/>
              </a:rPr>
              <a:t>2. Брати активну участь у заходах, які проводяться в університеті.</a:t>
            </a:r>
            <a:endParaRPr lang="ru-RU" sz="2000" dirty="0">
              <a:solidFill>
                <a:schemeClr val="tx1"/>
              </a:solidFill>
              <a:latin typeface="Times New Roman" pitchFamily="18" charset="0"/>
              <a:cs typeface="Times New Roman" pitchFamily="18" charset="0"/>
            </a:endParaRPr>
          </a:p>
          <a:p>
            <a:pPr algn="just"/>
            <a:r>
              <a:rPr lang="uk-UA" sz="2000" dirty="0">
                <a:solidFill>
                  <a:schemeClr val="tx1"/>
                </a:solidFill>
                <a:latin typeface="Times New Roman" pitchFamily="18" charset="0"/>
                <a:cs typeface="Times New Roman" pitchFamily="18" charset="0"/>
              </a:rPr>
              <a:t>3. Виконувати рекомендації викладачів щодо навчання.</a:t>
            </a:r>
            <a:endParaRPr lang="ru-RU" sz="2000" dirty="0">
              <a:solidFill>
                <a:schemeClr val="tx1"/>
              </a:solidFill>
              <a:latin typeface="Times New Roman" pitchFamily="18" charset="0"/>
              <a:cs typeface="Times New Roman" pitchFamily="18" charset="0"/>
            </a:endParaRPr>
          </a:p>
          <a:p>
            <a:pPr algn="just"/>
            <a:r>
              <a:rPr lang="uk-UA" sz="2000" dirty="0">
                <a:solidFill>
                  <a:schemeClr val="tx1"/>
                </a:solidFill>
                <a:latin typeface="Times New Roman" pitchFamily="18" charset="0"/>
                <a:cs typeface="Times New Roman" pitchFamily="18" charset="0"/>
              </a:rPr>
              <a:t>4. Співпрацювати з групою та завжди підтримувати один одного.</a:t>
            </a:r>
            <a:endParaRPr lang="ru-RU" sz="2000" dirty="0">
              <a:solidFill>
                <a:schemeClr val="tx1"/>
              </a:solidFill>
              <a:latin typeface="Times New Roman" pitchFamily="18" charset="0"/>
              <a:cs typeface="Times New Roman" pitchFamily="18" charset="0"/>
            </a:endParaRPr>
          </a:p>
          <a:p>
            <a:pPr algn="just"/>
            <a:r>
              <a:rPr lang="uk-UA" sz="2000" dirty="0">
                <a:solidFill>
                  <a:schemeClr val="tx1"/>
                </a:solidFill>
                <a:latin typeface="Times New Roman" pitchFamily="18" charset="0"/>
                <a:cs typeface="Times New Roman" pitchFamily="18" charset="0"/>
              </a:rPr>
              <a:t>5. Регулярно відвідувати заняття.</a:t>
            </a:r>
            <a:endParaRPr lang="ru-RU" sz="2000" dirty="0">
              <a:solidFill>
                <a:schemeClr val="tx1"/>
              </a:solidFill>
              <a:latin typeface="Times New Roman" pitchFamily="18" charset="0"/>
              <a:cs typeface="Times New Roman" pitchFamily="18" charset="0"/>
            </a:endParaRPr>
          </a:p>
          <a:p>
            <a:pPr algn="just"/>
            <a:r>
              <a:rPr lang="uk-UA" sz="2000" dirty="0">
                <a:solidFill>
                  <a:schemeClr val="tx1"/>
                </a:solidFill>
                <a:latin typeface="Times New Roman" pitchFamily="18" charset="0"/>
                <a:cs typeface="Times New Roman" pitchFamily="18" charset="0"/>
              </a:rPr>
              <a:t>6. Стримувати негативні емоції.</a:t>
            </a:r>
            <a:endParaRPr lang="ru-RU" sz="2000" dirty="0">
              <a:solidFill>
                <a:schemeClr val="tx1"/>
              </a:solidFill>
              <a:latin typeface="Times New Roman" pitchFamily="18" charset="0"/>
              <a:cs typeface="Times New Roman" pitchFamily="18" charset="0"/>
            </a:endParaRPr>
          </a:p>
          <a:p>
            <a:pPr algn="just"/>
            <a:r>
              <a:rPr lang="uk-UA" sz="2000" dirty="0">
                <a:solidFill>
                  <a:schemeClr val="tx1"/>
                </a:solidFill>
                <a:latin typeface="Times New Roman" pitchFamily="18" charset="0"/>
                <a:cs typeface="Times New Roman" pitchFamily="18" charset="0"/>
              </a:rPr>
              <a:t>7. Бути впевненим у собі і своїх діях.</a:t>
            </a:r>
            <a:endParaRPr lang="ru-RU" sz="2000" dirty="0">
              <a:solidFill>
                <a:schemeClr val="tx1"/>
              </a:solidFill>
              <a:latin typeface="Times New Roman" pitchFamily="18" charset="0"/>
              <a:cs typeface="Times New Roman" pitchFamily="18" charset="0"/>
            </a:endParaRPr>
          </a:p>
          <a:p>
            <a:pPr algn="just"/>
            <a:r>
              <a:rPr lang="uk-UA" sz="2000" dirty="0">
                <a:solidFill>
                  <a:schemeClr val="tx1"/>
                </a:solidFill>
                <a:latin typeface="Times New Roman" pitchFamily="18" charset="0"/>
                <a:cs typeface="Times New Roman" pitchFamily="18" charset="0"/>
              </a:rPr>
              <a:t>8. Не відмовляти у допомозі тим, хто цього потребує.</a:t>
            </a:r>
            <a:endParaRPr lang="ru-RU" sz="2000" dirty="0">
              <a:solidFill>
                <a:schemeClr val="tx1"/>
              </a:solidFill>
              <a:latin typeface="Times New Roman" pitchFamily="18" charset="0"/>
              <a:cs typeface="Times New Roman" pitchFamily="18" charset="0"/>
            </a:endParaRPr>
          </a:p>
          <a:p>
            <a:pPr algn="just"/>
            <a:r>
              <a:rPr lang="uk-UA" sz="2000" dirty="0">
                <a:solidFill>
                  <a:schemeClr val="tx1"/>
                </a:solidFill>
                <a:latin typeface="Times New Roman" pitchFamily="18" charset="0"/>
                <a:cs typeface="Times New Roman" pitchFamily="18" charset="0"/>
              </a:rPr>
              <a:t>9. Бути цілеспрямованим, ставити перед собою чітку мету та досягати її.</a:t>
            </a:r>
            <a:endParaRPr lang="ru-RU" sz="2000" dirty="0">
              <a:solidFill>
                <a:schemeClr val="tx1"/>
              </a:solidFill>
              <a:latin typeface="Times New Roman" pitchFamily="18" charset="0"/>
              <a:cs typeface="Times New Roman" pitchFamily="18" charset="0"/>
            </a:endParaRPr>
          </a:p>
          <a:p>
            <a:pPr algn="just"/>
            <a:r>
              <a:rPr lang="uk-UA" sz="2000" dirty="0">
                <a:solidFill>
                  <a:schemeClr val="tx1"/>
                </a:solidFill>
                <a:latin typeface="Times New Roman" pitchFamily="18" charset="0"/>
                <a:cs typeface="Times New Roman" pitchFamily="18" charset="0"/>
              </a:rPr>
              <a:t>10. Концентрувати свою увагу на навчанні.</a:t>
            </a:r>
            <a:endParaRPr lang="ru-RU" sz="2000" dirty="0">
              <a:solidFill>
                <a:schemeClr val="tx1"/>
              </a:solidFill>
              <a:latin typeface="Times New Roman" pitchFamily="18" charset="0"/>
              <a:cs typeface="Times New Roman" pitchFamily="18" charset="0"/>
            </a:endParaRPr>
          </a:p>
          <a:p>
            <a:pPr algn="just"/>
            <a:r>
              <a:rPr lang="uk-UA" sz="2000" dirty="0">
                <a:solidFill>
                  <a:schemeClr val="tx1"/>
                </a:solidFill>
                <a:latin typeface="Times New Roman" pitchFamily="18" charset="0"/>
                <a:cs typeface="Times New Roman" pitchFamily="18" charset="0"/>
              </a:rPr>
              <a:t>11. Співпрацювати з викладачами та студентами.</a:t>
            </a:r>
            <a:endParaRPr lang="ru-RU" sz="2000" dirty="0">
              <a:solidFill>
                <a:schemeClr val="tx1"/>
              </a:solidFill>
              <a:latin typeface="Times New Roman" pitchFamily="18" charset="0"/>
              <a:cs typeface="Times New Roman" pitchFamily="18" charset="0"/>
            </a:endParaRPr>
          </a:p>
          <a:p>
            <a:pPr algn="just"/>
            <a:r>
              <a:rPr lang="uk-UA" sz="2000" dirty="0">
                <a:solidFill>
                  <a:schemeClr val="tx1"/>
                </a:solidFill>
                <a:latin typeface="Times New Roman" pitchFamily="18" charset="0"/>
                <a:cs typeface="Times New Roman" pitchFamily="18" charset="0"/>
              </a:rPr>
              <a:t>12. Вдосконалювати свої знання та намагатись досягти нових та корисних знань.</a:t>
            </a:r>
            <a:endParaRPr lang="ru-RU" sz="2000" dirty="0">
              <a:solidFill>
                <a:schemeClr val="tx1"/>
              </a:solidFill>
              <a:latin typeface="Times New Roman" pitchFamily="18" charset="0"/>
              <a:cs typeface="Times New Roman" pitchFamily="18" charset="0"/>
            </a:endParaRPr>
          </a:p>
          <a:p>
            <a:pPr algn="just"/>
            <a:r>
              <a:rPr lang="uk-UA" sz="2000" dirty="0">
                <a:solidFill>
                  <a:schemeClr val="tx1"/>
                </a:solidFill>
                <a:latin typeface="Times New Roman" pitchFamily="18" charset="0"/>
                <a:cs typeface="Times New Roman" pitchFamily="18" charset="0"/>
              </a:rPr>
              <a:t>13. Не боятись пробувати щось нове для себе.</a:t>
            </a:r>
            <a:endParaRPr lang="ru-RU" sz="2000" dirty="0">
              <a:solidFill>
                <a:schemeClr val="tx1"/>
              </a:solidFill>
              <a:latin typeface="Times New Roman" pitchFamily="18" charset="0"/>
              <a:cs typeface="Times New Roman" pitchFamily="18" charset="0"/>
            </a:endParaRPr>
          </a:p>
          <a:p>
            <a:pPr algn="just"/>
            <a:r>
              <a:rPr lang="uk-UA" sz="2000" dirty="0">
                <a:solidFill>
                  <a:schemeClr val="tx1"/>
                </a:solidFill>
                <a:latin typeface="Times New Roman" pitchFamily="18" charset="0"/>
                <a:cs typeface="Times New Roman" pitchFamily="18" charset="0"/>
              </a:rPr>
              <a:t>14. Поважати думку оточуючих.</a:t>
            </a:r>
            <a:endParaRPr lang="ru-RU" sz="2000" dirty="0">
              <a:solidFill>
                <a:schemeClr val="tx1"/>
              </a:solidFill>
              <a:latin typeface="Times New Roman" pitchFamily="18" charset="0"/>
              <a:cs typeface="Times New Roman" pitchFamily="18" charset="0"/>
            </a:endParaRPr>
          </a:p>
          <a:p>
            <a:pPr algn="just"/>
            <a:r>
              <a:rPr lang="uk-UA" sz="2000" dirty="0">
                <a:solidFill>
                  <a:schemeClr val="tx1"/>
                </a:solidFill>
                <a:latin typeface="Times New Roman" pitchFamily="18" charset="0"/>
                <a:cs typeface="Times New Roman" pitchFamily="18" charset="0"/>
              </a:rPr>
              <a:t>15. Сміливіше відповідайте на запитання на парах, беріть участь в обговоренні </a:t>
            </a:r>
            <a:r>
              <a:rPr lang="uk-UA" sz="2000" dirty="0" smtClean="0">
                <a:solidFill>
                  <a:schemeClr val="tx1"/>
                </a:solidFill>
                <a:latin typeface="Times New Roman" pitchFamily="18" charset="0"/>
                <a:cs typeface="Times New Roman" pitchFamily="18" charset="0"/>
              </a:rPr>
              <a:t>–</a:t>
            </a:r>
          </a:p>
          <a:p>
            <a:pPr algn="just"/>
            <a:r>
              <a:rPr lang="uk-UA" sz="2000" dirty="0" smtClean="0">
                <a:solidFill>
                  <a:schemeClr val="tx1"/>
                </a:solidFill>
                <a:latin typeface="Times New Roman" pitchFamily="18" charset="0"/>
                <a:cs typeface="Times New Roman" pitchFamily="18" charset="0"/>
              </a:rPr>
              <a:t>це </a:t>
            </a:r>
            <a:r>
              <a:rPr lang="uk-UA" sz="2000" dirty="0">
                <a:solidFill>
                  <a:schemeClr val="tx1"/>
                </a:solidFill>
                <a:latin typeface="Times New Roman" pitchFamily="18" charset="0"/>
                <a:cs typeface="Times New Roman" pitchFamily="18" charset="0"/>
              </a:rPr>
              <a:t>допоможе Вам пов'язати нову інформацію з тим, що Ви вже знаєте.</a:t>
            </a:r>
            <a:endParaRPr lang="ru-RU" sz="2000" dirty="0">
              <a:solidFill>
                <a:schemeClr val="tx1"/>
              </a:solidFill>
              <a:latin typeface="Times New Roman" pitchFamily="18" charset="0"/>
              <a:cs typeface="Times New Roman" pitchFamily="18" charset="0"/>
            </a:endParaRPr>
          </a:p>
          <a:p>
            <a:pPr algn="just"/>
            <a:r>
              <a:rPr lang="uk-UA" sz="2000" dirty="0">
                <a:solidFill>
                  <a:schemeClr val="tx1"/>
                </a:solidFill>
                <a:latin typeface="Times New Roman" pitchFamily="18" charset="0"/>
                <a:cs typeface="Times New Roman" pitchFamily="18" charset="0"/>
              </a:rPr>
              <a:t>16. Будьте оптимістом, вірте у свої можливості і пам'ятайте, що Ви </a:t>
            </a:r>
            <a:r>
              <a:rPr lang="uk-UA" sz="2000" dirty="0" smtClean="0">
                <a:solidFill>
                  <a:schemeClr val="tx1"/>
                </a:solidFill>
                <a:latin typeface="Times New Roman" pitchFamily="18" charset="0"/>
                <a:cs typeface="Times New Roman" pitchFamily="18" charset="0"/>
              </a:rPr>
              <a:t>потрібні</a:t>
            </a:r>
          </a:p>
          <a:p>
            <a:pPr algn="just"/>
            <a:r>
              <a:rPr lang="uk-UA" sz="2000" dirty="0" smtClean="0">
                <a:solidFill>
                  <a:schemeClr val="tx1"/>
                </a:solidFill>
                <a:latin typeface="Times New Roman" pitchFamily="18" charset="0"/>
                <a:cs typeface="Times New Roman" pitchFamily="18" charset="0"/>
              </a:rPr>
              <a:t>іншим </a:t>
            </a:r>
            <a:r>
              <a:rPr lang="uk-UA" sz="2000" dirty="0">
                <a:solidFill>
                  <a:schemeClr val="tx1"/>
                </a:solidFill>
                <a:latin typeface="Times New Roman" pitchFamily="18" charset="0"/>
                <a:cs typeface="Times New Roman" pitchFamily="18" charset="0"/>
              </a:rPr>
              <a:t>людям</a:t>
            </a:r>
            <a:r>
              <a:rPr lang="uk-UA" sz="2000" dirty="0" smtClean="0">
                <a:solidFill>
                  <a:schemeClr val="tx1"/>
                </a:solidFill>
                <a:latin typeface="Times New Roman" pitchFamily="18" charset="0"/>
                <a:cs typeface="Times New Roman" pitchFamily="18" charset="0"/>
              </a:rPr>
              <a:t>.</a:t>
            </a:r>
            <a:endParaRPr lang="ru-RU"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40680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4717" y="3811012"/>
            <a:ext cx="6989734" cy="3046988"/>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4800" b="1" i="1" spc="50" dirty="0" smtClean="0">
                <a:ln w="11430"/>
                <a:solidFill>
                  <a:srgbClr val="435422"/>
                </a:solidFill>
                <a:effectLst>
                  <a:outerShdw blurRad="76200" dist="50800" dir="5400000" algn="tl" rotWithShape="0">
                    <a:srgbClr val="000000">
                      <a:alpha val="65000"/>
                    </a:srgbClr>
                  </a:outerShdw>
                </a:effectLst>
                <a:latin typeface="Times New Roman" pitchFamily="18" charset="0"/>
                <a:cs typeface="Times New Roman" pitchFamily="18" charset="0"/>
              </a:rPr>
              <a:t>Радійте!</a:t>
            </a:r>
          </a:p>
          <a:p>
            <a:pPr algn="ctr"/>
            <a:r>
              <a:rPr lang="uk-UA" sz="4800" b="1" i="1" spc="50" dirty="0" smtClean="0">
                <a:ln w="11430"/>
                <a:solidFill>
                  <a:srgbClr val="435422"/>
                </a:solidFill>
                <a:effectLst>
                  <a:outerShdw blurRad="76200" dist="50800" dir="5400000" algn="tl" rotWithShape="0">
                    <a:srgbClr val="000000">
                      <a:alpha val="65000"/>
                    </a:srgbClr>
                  </a:outerShdw>
                </a:effectLst>
                <a:latin typeface="Times New Roman" pitchFamily="18" charset="0"/>
                <a:cs typeface="Times New Roman" pitchFamily="18" charset="0"/>
              </a:rPr>
              <a:t>Студентське життя</a:t>
            </a:r>
          </a:p>
          <a:p>
            <a:pPr algn="ctr"/>
            <a:r>
              <a:rPr lang="uk-UA" sz="4800" b="1" i="1" spc="50" dirty="0" smtClean="0">
                <a:ln w="11430"/>
                <a:solidFill>
                  <a:srgbClr val="435422"/>
                </a:solidFill>
                <a:effectLst>
                  <a:outerShdw blurRad="76200" dist="50800" dir="5400000" algn="tl" rotWithShape="0">
                    <a:srgbClr val="000000">
                      <a:alpha val="65000"/>
                    </a:srgbClr>
                  </a:outerShdw>
                </a:effectLst>
                <a:latin typeface="Times New Roman" pitchFamily="18" charset="0"/>
                <a:cs typeface="Times New Roman" pitchFamily="18" charset="0"/>
              </a:rPr>
              <a:t>буває </a:t>
            </a:r>
            <a:r>
              <a:rPr lang="uk-UA" sz="4800" b="1" i="1" spc="50" dirty="0">
                <a:ln w="11430"/>
                <a:solidFill>
                  <a:srgbClr val="435422"/>
                </a:solidFill>
                <a:effectLst>
                  <a:outerShdw blurRad="76200" dist="50800" dir="5400000" algn="tl" rotWithShape="0">
                    <a:srgbClr val="000000">
                      <a:alpha val="65000"/>
                    </a:srgbClr>
                  </a:outerShdw>
                </a:effectLst>
                <a:latin typeface="Times New Roman" pitchFamily="18" charset="0"/>
                <a:cs typeface="Times New Roman" pitchFamily="18" charset="0"/>
              </a:rPr>
              <a:t>один раз в </a:t>
            </a:r>
            <a:r>
              <a:rPr lang="uk-UA" sz="4800" b="1" i="1" spc="50" dirty="0" smtClean="0">
                <a:ln w="11430"/>
                <a:solidFill>
                  <a:srgbClr val="435422"/>
                </a:solidFill>
                <a:effectLst>
                  <a:outerShdw blurRad="76200" dist="50800" dir="5400000" algn="tl" rotWithShape="0">
                    <a:srgbClr val="000000">
                      <a:alpha val="65000"/>
                    </a:srgbClr>
                  </a:outerShdw>
                </a:effectLst>
                <a:latin typeface="Times New Roman" pitchFamily="18" charset="0"/>
                <a:cs typeface="Times New Roman" pitchFamily="18" charset="0"/>
              </a:rPr>
              <a:t>житті,</a:t>
            </a:r>
          </a:p>
          <a:p>
            <a:pPr algn="ctr"/>
            <a:r>
              <a:rPr lang="uk-UA" sz="4800" b="1" i="1" spc="50" dirty="0" smtClean="0">
                <a:ln w="11430"/>
                <a:solidFill>
                  <a:srgbClr val="435422"/>
                </a:solidFill>
                <a:effectLst>
                  <a:outerShdw blurRad="76200" dist="50800" dir="5400000" algn="tl" rotWithShape="0">
                    <a:srgbClr val="000000">
                      <a:alpha val="65000"/>
                    </a:srgbClr>
                  </a:outerShdw>
                </a:effectLst>
                <a:latin typeface="Times New Roman" pitchFamily="18" charset="0"/>
                <a:cs typeface="Times New Roman" pitchFamily="18" charset="0"/>
              </a:rPr>
              <a:t>і </a:t>
            </a:r>
            <a:r>
              <a:rPr lang="uk-UA" sz="4800" b="1" i="1" spc="50" dirty="0">
                <a:ln w="11430"/>
                <a:solidFill>
                  <a:srgbClr val="435422"/>
                </a:solidFill>
                <a:effectLst>
                  <a:outerShdw blurRad="76200" dist="50800" dir="5400000" algn="tl" rotWithShape="0">
                    <a:srgbClr val="000000">
                      <a:alpha val="65000"/>
                    </a:srgbClr>
                  </a:outerShdw>
                </a:effectLst>
                <a:latin typeface="Times New Roman" pitchFamily="18" charset="0"/>
                <a:cs typeface="Times New Roman" pitchFamily="18" charset="0"/>
              </a:rPr>
              <a:t>воно</a:t>
            </a:r>
            <a:r>
              <a:rPr lang="ru-RU" sz="4800" b="1" i="1" spc="50" dirty="0">
                <a:ln w="11430"/>
                <a:solidFill>
                  <a:srgbClr val="435422"/>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ru-RU" sz="4800" b="1" i="1" spc="50" dirty="0" err="1">
                <a:ln w="11430"/>
                <a:solidFill>
                  <a:srgbClr val="435422"/>
                </a:solidFill>
                <a:effectLst>
                  <a:outerShdw blurRad="76200" dist="50800" dir="5400000" algn="tl" rotWithShape="0">
                    <a:srgbClr val="000000">
                      <a:alpha val="65000"/>
                    </a:srgbClr>
                  </a:outerShdw>
                </a:effectLst>
                <a:latin typeface="Times New Roman" pitchFamily="18" charset="0"/>
                <a:cs typeface="Times New Roman" pitchFamily="18" charset="0"/>
              </a:rPr>
              <a:t>неповторне</a:t>
            </a:r>
            <a:r>
              <a:rPr lang="ru-RU" sz="4800" b="1" i="1" spc="50" dirty="0" smtClean="0">
                <a:ln w="11430"/>
                <a:solidFill>
                  <a:srgbClr val="435422"/>
                </a:solidFill>
                <a:effectLst>
                  <a:outerShdw blurRad="76200" dist="50800" dir="5400000" algn="tl" rotWithShape="0">
                    <a:srgbClr val="000000">
                      <a:alpha val="65000"/>
                    </a:srgbClr>
                  </a:outerShdw>
                </a:effectLst>
                <a:latin typeface="Times New Roman" pitchFamily="18" charset="0"/>
                <a:cs typeface="Times New Roman" pitchFamily="18" charset="0"/>
              </a:rPr>
              <a:t>!</a:t>
            </a:r>
            <a:endParaRPr lang="ru-RU" sz="4800" b="1" spc="50" dirty="0">
              <a:ln w="11430"/>
              <a:solidFill>
                <a:srgbClr val="435422"/>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2457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47066" y="129284"/>
            <a:ext cx="5545036" cy="36943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65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Що означає «Бути студентом ВНЗ»? - Київський інститут бізнесу та технологій"/>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39952" y="1938282"/>
            <a:ext cx="4515291" cy="249846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 name="TextBox 1"/>
          <p:cNvSpPr txBox="1"/>
          <p:nvPr/>
        </p:nvSpPr>
        <p:spPr>
          <a:xfrm>
            <a:off x="1" y="188640"/>
            <a:ext cx="9036496" cy="1569660"/>
          </a:xfrm>
          <a:prstGeom prst="rect">
            <a:avLst/>
          </a:prstGeom>
          <a:noFill/>
        </p:spPr>
        <p:txBody>
          <a:bodyPr wrap="square" rtlCol="0">
            <a:spAutoFit/>
          </a:bodyPr>
          <a:lstStyle/>
          <a:p>
            <a:pPr algn="ctr"/>
            <a:r>
              <a:rPr lang="uk-UA" sz="2400" dirty="0">
                <a:solidFill>
                  <a:srgbClr val="2E3917"/>
                </a:solidFill>
                <a:latin typeface="Times New Roman" pitchFamily="18" charset="0"/>
                <a:cs typeface="Times New Roman" pitchFamily="18" charset="0"/>
              </a:rPr>
              <a:t>Вступивши на перший курс будь-якого навчального </a:t>
            </a:r>
            <a:r>
              <a:rPr lang="uk-UA" sz="2400" dirty="0" smtClean="0">
                <a:solidFill>
                  <a:srgbClr val="2E3917"/>
                </a:solidFill>
                <a:latin typeface="Times New Roman" pitchFamily="18" charset="0"/>
                <a:cs typeface="Times New Roman" pitchFamily="18" charset="0"/>
              </a:rPr>
              <a:t>закладу,</a:t>
            </a:r>
          </a:p>
          <a:p>
            <a:pPr algn="ctr"/>
            <a:r>
              <a:rPr lang="uk-UA" sz="2400" dirty="0" smtClean="0">
                <a:solidFill>
                  <a:srgbClr val="2E3917"/>
                </a:solidFill>
                <a:latin typeface="Times New Roman" pitchFamily="18" charset="0"/>
                <a:cs typeface="Times New Roman" pitchFamily="18" charset="0"/>
              </a:rPr>
              <a:t>людина </a:t>
            </a:r>
            <a:r>
              <a:rPr lang="uk-UA" sz="2400" dirty="0">
                <a:solidFill>
                  <a:srgbClr val="2E3917"/>
                </a:solidFill>
                <a:latin typeface="Times New Roman" pitchFamily="18" charset="0"/>
                <a:cs typeface="Times New Roman" pitchFamily="18" charset="0"/>
              </a:rPr>
              <a:t>потрапляє в абсолютно нове середовище, в якому </a:t>
            </a:r>
            <a:r>
              <a:rPr lang="uk-UA" sz="2400" dirty="0" smtClean="0">
                <a:solidFill>
                  <a:srgbClr val="2E3917"/>
                </a:solidFill>
                <a:latin typeface="Times New Roman" pitchFamily="18" charset="0"/>
                <a:cs typeface="Times New Roman" pitchFamily="18" charset="0"/>
              </a:rPr>
              <a:t>потрібно</a:t>
            </a:r>
          </a:p>
          <a:p>
            <a:pPr algn="ctr"/>
            <a:r>
              <a:rPr lang="uk-UA" sz="2400" dirty="0" smtClean="0">
                <a:solidFill>
                  <a:srgbClr val="2E3917"/>
                </a:solidFill>
                <a:latin typeface="Times New Roman" pitchFamily="18" charset="0"/>
                <a:cs typeface="Times New Roman" pitchFamily="18" charset="0"/>
              </a:rPr>
              <a:t>адаптуватися </a:t>
            </a:r>
            <a:r>
              <a:rPr lang="uk-UA" sz="2400" dirty="0">
                <a:solidFill>
                  <a:srgbClr val="2E3917"/>
                </a:solidFill>
                <a:latin typeface="Times New Roman" pitchFamily="18" charset="0"/>
                <a:cs typeface="Times New Roman" pitchFamily="18" charset="0"/>
              </a:rPr>
              <a:t>буквально з перших днів </a:t>
            </a:r>
            <a:r>
              <a:rPr lang="uk-UA" sz="2400" dirty="0" smtClean="0">
                <a:solidFill>
                  <a:srgbClr val="2E3917"/>
                </a:solidFill>
                <a:latin typeface="Times New Roman" pitchFamily="18" charset="0"/>
                <a:cs typeface="Times New Roman" pitchFamily="18" charset="0"/>
              </a:rPr>
              <a:t>навчання. Зазвичай </a:t>
            </a:r>
            <a:r>
              <a:rPr lang="uk-UA" sz="2400" dirty="0">
                <a:solidFill>
                  <a:srgbClr val="2E3917"/>
                </a:solidFill>
                <a:latin typeface="Times New Roman" pitchFamily="18" charset="0"/>
                <a:cs typeface="Times New Roman" pitchFamily="18" charset="0"/>
              </a:rPr>
              <a:t>студентські роки – це найяскравіші моменти в житті </a:t>
            </a:r>
            <a:r>
              <a:rPr lang="uk-UA" sz="2400" dirty="0" smtClean="0">
                <a:solidFill>
                  <a:srgbClr val="2E3917"/>
                </a:solidFill>
                <a:latin typeface="Times New Roman" pitchFamily="18" charset="0"/>
                <a:cs typeface="Times New Roman" pitchFamily="18" charset="0"/>
              </a:rPr>
              <a:t>людини.</a:t>
            </a:r>
          </a:p>
        </p:txBody>
      </p:sp>
      <p:pic>
        <p:nvPicPr>
          <p:cNvPr id="4100" name="Picture 4" descr="Архивы Новости — Страница 10 из 19 — Кафедра бухгалтерского учета, анализа  и аудита"/>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4177" y="1758300"/>
            <a:ext cx="3523727" cy="197614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3" name="TextBox 2"/>
          <p:cNvSpPr txBox="1"/>
          <p:nvPr/>
        </p:nvSpPr>
        <p:spPr>
          <a:xfrm>
            <a:off x="-7197" y="4541401"/>
            <a:ext cx="9043694" cy="2308324"/>
          </a:xfrm>
          <a:prstGeom prst="rect">
            <a:avLst/>
          </a:prstGeom>
          <a:noFill/>
        </p:spPr>
        <p:txBody>
          <a:bodyPr wrap="none" rtlCol="0">
            <a:spAutoFit/>
          </a:bodyPr>
          <a:lstStyle/>
          <a:p>
            <a:pPr algn="ctr"/>
            <a:r>
              <a:rPr lang="uk-UA" sz="2400" dirty="0">
                <a:solidFill>
                  <a:srgbClr val="2E3917"/>
                </a:solidFill>
                <a:latin typeface="Times New Roman" pitchFamily="18" charset="0"/>
                <a:cs typeface="Times New Roman" pitchFamily="18" charset="0"/>
              </a:rPr>
              <a:t>За ці роки молода людина знаходить свій осередок в суспільстві,</a:t>
            </a:r>
          </a:p>
          <a:p>
            <a:pPr algn="ctr"/>
            <a:r>
              <a:rPr lang="uk-UA" sz="2400" dirty="0">
                <a:solidFill>
                  <a:srgbClr val="2E3917"/>
                </a:solidFill>
                <a:latin typeface="Times New Roman" pitchFamily="18" charset="0"/>
                <a:cs typeface="Times New Roman" pitchFamily="18" charset="0"/>
              </a:rPr>
              <a:t>визначається зі способом життя, отримує спеціальність, яка стане</a:t>
            </a:r>
          </a:p>
          <a:p>
            <a:pPr algn="ctr"/>
            <a:r>
              <a:rPr lang="uk-UA" sz="2400" dirty="0">
                <a:solidFill>
                  <a:srgbClr val="2E3917"/>
                </a:solidFill>
                <a:latin typeface="Times New Roman" pitchFamily="18" charset="0"/>
                <a:cs typeface="Times New Roman" pitchFamily="18" charset="0"/>
              </a:rPr>
              <a:t>передумовою для майбутньої роботи. Тому дуже важливо з перших</a:t>
            </a:r>
          </a:p>
          <a:p>
            <a:pPr algn="ctr"/>
            <a:r>
              <a:rPr lang="uk-UA" sz="2400" dirty="0">
                <a:solidFill>
                  <a:srgbClr val="2E3917"/>
                </a:solidFill>
                <a:latin typeface="Times New Roman" pitchFamily="18" charset="0"/>
                <a:cs typeface="Times New Roman" pitchFamily="18" charset="0"/>
              </a:rPr>
              <a:t>днів навчання вступити в потрібний ритм роботи, а далі відчувати</a:t>
            </a:r>
          </a:p>
          <a:p>
            <a:pPr algn="ctr"/>
            <a:r>
              <a:rPr lang="uk-UA" sz="2400" dirty="0">
                <a:solidFill>
                  <a:srgbClr val="2E3917"/>
                </a:solidFill>
                <a:latin typeface="Times New Roman" pitchFamily="18" charset="0"/>
                <a:cs typeface="Times New Roman" pitchFamily="18" charset="0"/>
              </a:rPr>
              <a:t>тільки позитивні емоції від прекрасного студентського життя.</a:t>
            </a:r>
            <a:endParaRPr lang="ru-RU" sz="2400" dirty="0">
              <a:solidFill>
                <a:srgbClr val="2E3917"/>
              </a:solidFill>
              <a:latin typeface="Times New Roman" pitchFamily="18" charset="0"/>
              <a:cs typeface="Times New Roman" pitchFamily="18" charset="0"/>
            </a:endParaRPr>
          </a:p>
          <a:p>
            <a:endParaRPr lang="ru-RU" sz="2400" dirty="0">
              <a:solidFill>
                <a:srgbClr val="2E3917"/>
              </a:solidFill>
              <a:latin typeface="Times New Roman" pitchFamily="18" charset="0"/>
              <a:cs typeface="Times New Roman" pitchFamily="18" charset="0"/>
            </a:endParaRPr>
          </a:p>
        </p:txBody>
      </p:sp>
    </p:spTree>
    <p:extLst>
      <p:ext uri="{BB962C8B-B14F-4D97-AF65-F5344CB8AC3E}">
        <p14:creationId xmlns:p14="http://schemas.microsoft.com/office/powerpoint/2010/main" val="3820062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Почему учиться за рубежом сложно? | Учеба за рубежом: статьи и советы"/>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7612" y="248533"/>
            <a:ext cx="3206276" cy="25008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68586" y="3573016"/>
            <a:ext cx="3600400" cy="27003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 name="TextBox 1"/>
          <p:cNvSpPr txBox="1"/>
          <p:nvPr/>
        </p:nvSpPr>
        <p:spPr>
          <a:xfrm>
            <a:off x="256797" y="3933056"/>
            <a:ext cx="5107291" cy="1384995"/>
          </a:xfrm>
          <a:prstGeom prst="rect">
            <a:avLst/>
          </a:prstGeom>
          <a:noFill/>
        </p:spPr>
        <p:txBody>
          <a:bodyPr wrap="square" rtlCol="0">
            <a:spAutoFit/>
          </a:bodyPr>
          <a:lstStyle/>
          <a:p>
            <a:pPr algn="ctr"/>
            <a:r>
              <a:rPr lang="uk-UA" sz="2800" dirty="0" smtClean="0">
                <a:latin typeface="Times New Roman" pitchFamily="18" charset="0"/>
                <a:cs typeface="Times New Roman" pitchFamily="18" charset="0"/>
              </a:rPr>
              <a:t>головне </a:t>
            </a:r>
            <a:r>
              <a:rPr lang="uk-UA" sz="2800" dirty="0">
                <a:latin typeface="Times New Roman" pitchFamily="18" charset="0"/>
                <a:cs typeface="Times New Roman" pitchFamily="18" charset="0"/>
              </a:rPr>
              <a:t>– уловити </a:t>
            </a:r>
            <a:r>
              <a:rPr lang="uk-UA" sz="2800" dirty="0" smtClean="0">
                <a:latin typeface="Times New Roman" pitchFamily="18" charset="0"/>
                <a:cs typeface="Times New Roman" pitchFamily="18" charset="0"/>
              </a:rPr>
              <a:t>ритм,</a:t>
            </a:r>
          </a:p>
          <a:p>
            <a:pPr algn="ctr"/>
            <a:r>
              <a:rPr lang="uk-UA" sz="2800" dirty="0" smtClean="0">
                <a:latin typeface="Times New Roman" pitchFamily="18" charset="0"/>
                <a:cs typeface="Times New Roman" pitchFamily="18" charset="0"/>
              </a:rPr>
              <a:t>за </a:t>
            </a:r>
            <a:r>
              <a:rPr lang="uk-UA" sz="2800" dirty="0">
                <a:latin typeface="Times New Roman" pitchFamily="18" charset="0"/>
                <a:cs typeface="Times New Roman" pitchFamily="18" charset="0"/>
              </a:rPr>
              <a:t>яким працює </a:t>
            </a:r>
            <a:r>
              <a:rPr lang="uk-UA" sz="2800" dirty="0" smtClean="0">
                <a:latin typeface="Times New Roman" pitchFamily="18" charset="0"/>
                <a:cs typeface="Times New Roman" pitchFamily="18" charset="0"/>
              </a:rPr>
              <a:t>система</a:t>
            </a:r>
          </a:p>
          <a:p>
            <a:pPr algn="ctr"/>
            <a:r>
              <a:rPr lang="uk-UA" sz="2800" dirty="0" smtClean="0">
                <a:latin typeface="Times New Roman" pitchFamily="18" charset="0"/>
                <a:cs typeface="Times New Roman" pitchFamily="18" charset="0"/>
              </a:rPr>
              <a:t>та </a:t>
            </a:r>
            <a:r>
              <a:rPr lang="uk-UA" sz="2800" dirty="0">
                <a:latin typeface="Times New Roman" pitchFamily="18" charset="0"/>
                <a:cs typeface="Times New Roman" pitchFamily="18" charset="0"/>
              </a:rPr>
              <a:t>не пускати все на самоплив</a:t>
            </a:r>
            <a:r>
              <a:rPr lang="uk-UA" sz="2800" dirty="0" smtClean="0">
                <a:latin typeface="Times New Roman" pitchFamily="18" charset="0"/>
                <a:cs typeface="Times New Roman" pitchFamily="18" charset="0"/>
              </a:rPr>
              <a:t>.</a:t>
            </a:r>
            <a:endParaRPr lang="ru-RU" sz="2400" dirty="0"/>
          </a:p>
        </p:txBody>
      </p:sp>
      <p:sp>
        <p:nvSpPr>
          <p:cNvPr id="3" name="TextBox 2"/>
          <p:cNvSpPr txBox="1"/>
          <p:nvPr/>
        </p:nvSpPr>
        <p:spPr>
          <a:xfrm>
            <a:off x="3313868" y="620688"/>
            <a:ext cx="5626669" cy="954107"/>
          </a:xfrm>
          <a:prstGeom prst="rect">
            <a:avLst/>
          </a:prstGeom>
          <a:noFill/>
        </p:spPr>
        <p:txBody>
          <a:bodyPr wrap="none" rtlCol="0">
            <a:spAutoFit/>
          </a:bodyPr>
          <a:lstStyle/>
          <a:p>
            <a:pPr algn="ctr"/>
            <a:r>
              <a:rPr lang="uk-UA" sz="2800" dirty="0">
                <a:latin typeface="Times New Roman" pitchFamily="18" charset="0"/>
                <a:cs typeface="Times New Roman" pitchFamily="18" charset="0"/>
              </a:rPr>
              <a:t>Вчитися в навчальному </a:t>
            </a:r>
            <a:r>
              <a:rPr lang="uk-UA" sz="2800" dirty="0" smtClean="0">
                <a:latin typeface="Times New Roman" pitchFamily="18" charset="0"/>
                <a:cs typeface="Times New Roman" pitchFamily="18" charset="0"/>
              </a:rPr>
              <a:t>закладі,</a:t>
            </a:r>
          </a:p>
          <a:p>
            <a:pPr algn="ctr"/>
            <a:r>
              <a:rPr lang="uk-UA" sz="2800" dirty="0" smtClean="0">
                <a:latin typeface="Times New Roman" pitchFamily="18" charset="0"/>
                <a:cs typeface="Times New Roman" pitchFamily="18" charset="0"/>
              </a:rPr>
              <a:t>яке </a:t>
            </a:r>
            <a:r>
              <a:rPr lang="uk-UA" sz="2800" dirty="0">
                <a:latin typeface="Times New Roman" pitchFamily="18" charset="0"/>
                <a:cs typeface="Times New Roman" pitchFamily="18" charset="0"/>
              </a:rPr>
              <a:t>ви вибрали, не так уже й важко</a:t>
            </a:r>
            <a:r>
              <a:rPr lang="uk-UA"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73687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9067235" cy="1785104"/>
          </a:xfrm>
          <a:prstGeom prst="rect">
            <a:avLst/>
          </a:prstGeom>
          <a:noFill/>
        </p:spPr>
        <p:txBody>
          <a:bodyPr wrap="square" rtlCol="0">
            <a:spAutoFit/>
          </a:bodyPr>
          <a:lstStyle/>
          <a:p>
            <a:pPr algn="ctr"/>
            <a:r>
              <a:rPr lang="uk-UA" sz="2200" dirty="0">
                <a:latin typeface="Times New Roman" pitchFamily="18" charset="0"/>
                <a:cs typeface="Times New Roman" pitchFamily="18" charset="0"/>
              </a:rPr>
              <a:t>Перший курс запам’ятовується всім студентам, а також їх </a:t>
            </a:r>
            <a:r>
              <a:rPr lang="uk-UA" sz="2200" dirty="0" smtClean="0">
                <a:latin typeface="Times New Roman" pitchFamily="18" charset="0"/>
                <a:cs typeface="Times New Roman" pitchFamily="18" charset="0"/>
              </a:rPr>
              <a:t>батькам.</a:t>
            </a:r>
          </a:p>
          <a:p>
            <a:pPr algn="ctr"/>
            <a:r>
              <a:rPr lang="uk-UA" sz="2200" dirty="0" smtClean="0">
                <a:latin typeface="Times New Roman" pitchFamily="18" charset="0"/>
                <a:cs typeface="Times New Roman" pitchFamily="18" charset="0"/>
              </a:rPr>
              <a:t>Адже </a:t>
            </a:r>
            <a:r>
              <a:rPr lang="uk-UA" sz="2200" dirty="0">
                <a:latin typeface="Times New Roman" pitchFamily="18" charset="0"/>
                <a:cs typeface="Times New Roman" pitchFamily="18" charset="0"/>
              </a:rPr>
              <a:t>саме він насичений новими подіями, радощами, тривогами </a:t>
            </a:r>
            <a:r>
              <a:rPr lang="uk-UA" sz="2200" dirty="0" smtClean="0">
                <a:latin typeface="Times New Roman" pitchFamily="18" charset="0"/>
                <a:cs typeface="Times New Roman" pitchFamily="18" charset="0"/>
              </a:rPr>
              <a:t>та</a:t>
            </a:r>
          </a:p>
          <a:p>
            <a:pPr algn="ctr"/>
            <a:r>
              <a:rPr lang="uk-UA" sz="2200" dirty="0" smtClean="0">
                <a:latin typeface="Times New Roman" pitchFamily="18" charset="0"/>
                <a:cs typeface="Times New Roman" pitchFamily="18" charset="0"/>
              </a:rPr>
              <a:t>складнощами</a:t>
            </a:r>
            <a:r>
              <a:rPr lang="uk-UA" sz="2200" dirty="0">
                <a:latin typeface="Times New Roman" pitchFamily="18" charset="0"/>
                <a:cs typeface="Times New Roman" pitchFamily="18" charset="0"/>
              </a:rPr>
              <a:t>. Щоб останніх було якомога менше, давайте </a:t>
            </a:r>
            <a:r>
              <a:rPr lang="uk-UA" sz="2200" dirty="0" smtClean="0">
                <a:latin typeface="Times New Roman" pitchFamily="18" charset="0"/>
                <a:cs typeface="Times New Roman" pitchFamily="18" charset="0"/>
              </a:rPr>
              <a:t>поміркуємо</a:t>
            </a:r>
          </a:p>
          <a:p>
            <a:pPr algn="ctr"/>
            <a:r>
              <a:rPr lang="uk-UA" sz="2200" dirty="0" smtClean="0">
                <a:latin typeface="Times New Roman" pitchFamily="18" charset="0"/>
                <a:cs typeface="Times New Roman" pitchFamily="18" charset="0"/>
              </a:rPr>
              <a:t>про </a:t>
            </a:r>
            <a:r>
              <a:rPr lang="uk-UA" sz="2200" dirty="0">
                <a:latin typeface="Times New Roman" pitchFamily="18" charset="0"/>
                <a:cs typeface="Times New Roman" pitchFamily="18" charset="0"/>
              </a:rPr>
              <a:t>те, з якими труднощами доведеться зустрітися </a:t>
            </a:r>
            <a:r>
              <a:rPr lang="ru-RU" sz="2200" dirty="0">
                <a:latin typeface="Times New Roman" pitchFamily="18" charset="0"/>
                <a:cs typeface="Times New Roman" pitchFamily="18" charset="0"/>
              </a:rPr>
              <a:t>В</a:t>
            </a:r>
            <a:r>
              <a:rPr lang="uk-UA" sz="2200" dirty="0" err="1" smtClean="0">
                <a:latin typeface="Times New Roman" pitchFamily="18" charset="0"/>
                <a:cs typeface="Times New Roman" pitchFamily="18" charset="0"/>
              </a:rPr>
              <a:t>ам</a:t>
            </a:r>
            <a:endParaRPr lang="uk-UA" sz="2200" dirty="0">
              <a:latin typeface="Times New Roman" pitchFamily="18" charset="0"/>
              <a:cs typeface="Times New Roman" pitchFamily="18" charset="0"/>
            </a:endParaRPr>
          </a:p>
          <a:p>
            <a:pPr algn="ctr"/>
            <a:r>
              <a:rPr lang="uk-UA" sz="2200" dirty="0" smtClean="0">
                <a:latin typeface="Times New Roman" pitchFamily="18" charset="0"/>
                <a:cs typeface="Times New Roman" pitchFamily="18" charset="0"/>
              </a:rPr>
              <a:t>і </a:t>
            </a:r>
            <a:r>
              <a:rPr lang="uk-UA" sz="2200" dirty="0">
                <a:latin typeface="Times New Roman" pitchFamily="18" charset="0"/>
                <a:cs typeface="Times New Roman" pitchFamily="18" charset="0"/>
              </a:rPr>
              <a:t>чим </a:t>
            </a:r>
            <a:r>
              <a:rPr lang="uk-UA" sz="2200" dirty="0" smtClean="0">
                <a:latin typeface="Times New Roman" pitchFamily="18" charset="0"/>
                <a:cs typeface="Times New Roman" pitchFamily="18" charset="0"/>
              </a:rPr>
              <a:t>можуть допомогти батьки.</a:t>
            </a:r>
          </a:p>
        </p:txBody>
      </p:sp>
      <p:sp>
        <p:nvSpPr>
          <p:cNvPr id="3" name="TextBox 2"/>
          <p:cNvSpPr txBox="1"/>
          <p:nvPr/>
        </p:nvSpPr>
        <p:spPr>
          <a:xfrm>
            <a:off x="0" y="4002721"/>
            <a:ext cx="9067235" cy="2739211"/>
          </a:xfrm>
          <a:prstGeom prst="rect">
            <a:avLst/>
          </a:prstGeom>
          <a:noFill/>
        </p:spPr>
        <p:txBody>
          <a:bodyPr wrap="square" rtlCol="0">
            <a:spAutoFit/>
          </a:bodyPr>
          <a:lstStyle/>
          <a:p>
            <a:pPr algn="ctr"/>
            <a:r>
              <a:rPr lang="uk-UA" sz="2200" dirty="0">
                <a:latin typeface="Times New Roman" pitchFamily="18" charset="0"/>
                <a:cs typeface="Times New Roman" pitchFamily="18" charset="0"/>
              </a:rPr>
              <a:t>Коли ти студент-першокурсник</a:t>
            </a:r>
            <a:r>
              <a:rPr lang="ru-RU" sz="2200" dirty="0">
                <a:latin typeface="Times New Roman" pitchFamily="18" charset="0"/>
                <a:cs typeface="Times New Roman" pitchFamily="18" charset="0"/>
              </a:rPr>
              <a:t>,</a:t>
            </a:r>
            <a:r>
              <a:rPr lang="uk-UA" sz="2200" dirty="0">
                <a:latin typeface="Times New Roman" pitchFamily="18" charset="0"/>
                <a:cs typeface="Times New Roman" pitchFamily="18" charset="0"/>
              </a:rPr>
              <a:t> перед тобою відкриті всі двері,</a:t>
            </a:r>
          </a:p>
          <a:p>
            <a:pPr algn="ctr"/>
            <a:r>
              <a:rPr lang="uk-UA" sz="2200" dirty="0">
                <a:latin typeface="Times New Roman" pitchFamily="18" charset="0"/>
                <a:cs typeface="Times New Roman" pitchFamily="18" charset="0"/>
              </a:rPr>
              <a:t>дихається легко, на душі радісно. Звичайно, адже позаду </a:t>
            </a:r>
            <a:r>
              <a:rPr lang="ru-RU" sz="2200" dirty="0" err="1">
                <a:latin typeface="Times New Roman" pitchFamily="18" charset="0"/>
                <a:cs typeface="Times New Roman" pitchFamily="18" charset="0"/>
              </a:rPr>
              <a:t>ЗНО</a:t>
            </a:r>
            <a:r>
              <a:rPr lang="ru-RU" sz="2200" dirty="0">
                <a:latin typeface="Times New Roman" pitchFamily="18" charset="0"/>
                <a:cs typeface="Times New Roman" pitchFamily="18" charset="0"/>
              </a:rPr>
              <a:t>,</a:t>
            </a:r>
          </a:p>
          <a:p>
            <a:pPr algn="ctr"/>
            <a:r>
              <a:rPr lang="uk-UA" sz="2200" dirty="0">
                <a:latin typeface="Times New Roman" pitchFamily="18" charset="0"/>
                <a:cs typeface="Times New Roman" pitchFamily="18" charset="0"/>
              </a:rPr>
              <a:t>складний конкурсний відбір, а до наступних іспитів цілих півроку.</a:t>
            </a:r>
          </a:p>
          <a:p>
            <a:pPr algn="ctr"/>
            <a:r>
              <a:rPr lang="uk-UA" sz="2200" dirty="0">
                <a:latin typeface="Times New Roman" pitchFamily="18" charset="0"/>
                <a:cs typeface="Times New Roman" pitchFamily="18" charset="0"/>
              </a:rPr>
              <a:t>І головне – ти сюди потрапив! Ти тепер по-справжньому дорослий!</a:t>
            </a:r>
          </a:p>
          <a:p>
            <a:pPr algn="ctr"/>
            <a:r>
              <a:rPr lang="uk-UA" sz="2200" dirty="0">
                <a:latin typeface="Times New Roman" pitchFamily="18" charset="0"/>
                <a:cs typeface="Times New Roman" pitchFamily="18" charset="0"/>
              </a:rPr>
              <a:t>Все потрібно робити самостійно. Можливо, ти живеш тепер </a:t>
            </a:r>
            <a:r>
              <a:rPr lang="ru-RU" sz="2200" dirty="0">
                <a:latin typeface="Times New Roman" pitchFamily="18" charset="0"/>
                <a:cs typeface="Times New Roman" pitchFamily="18" charset="0"/>
              </a:rPr>
              <a:t>у</a:t>
            </a:r>
            <a:r>
              <a:rPr lang="uk-UA" sz="2200" dirty="0">
                <a:latin typeface="Times New Roman" pitchFamily="18" charset="0"/>
                <a:cs typeface="Times New Roman" pitchFamily="18" charset="0"/>
              </a:rPr>
              <a:t> новому</a:t>
            </a:r>
          </a:p>
          <a:p>
            <a:pPr algn="ctr"/>
            <a:r>
              <a:rPr lang="uk-UA" sz="2200" dirty="0">
                <a:latin typeface="Times New Roman" pitchFamily="18" charset="0"/>
                <a:cs typeface="Times New Roman" pitchFamily="18" charset="0"/>
              </a:rPr>
              <a:t>незнайомому місті, у тебе є місце в гуртожитку. Але немає поруч батьків</a:t>
            </a:r>
          </a:p>
          <a:p>
            <a:pPr algn="ctr"/>
            <a:r>
              <a:rPr lang="uk-UA" sz="2200" dirty="0">
                <a:latin typeface="Times New Roman" pitchFamily="18" charset="0"/>
                <a:cs typeface="Times New Roman" pitchFamily="18" charset="0"/>
              </a:rPr>
              <a:t>і звичних шкільних друзів і знайомих. І ти сумуєш …</a:t>
            </a:r>
            <a:endParaRPr lang="ru-RU" sz="2200" dirty="0">
              <a:latin typeface="Times New Roman" pitchFamily="18" charset="0"/>
              <a:cs typeface="Times New Roman" pitchFamily="18" charset="0"/>
            </a:endParaRPr>
          </a:p>
          <a:p>
            <a:endParaRPr lang="ru-RU" dirty="0"/>
          </a:p>
        </p:txBody>
      </p:sp>
      <p:pic>
        <p:nvPicPr>
          <p:cNvPr id="6146" name="Picture 2" descr="Глазами заграничной профессуры – Огонек № 27 (5572) от 15.07.201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5243" y="2202721"/>
            <a:ext cx="3202941" cy="18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148" name="Picture 4" descr="Родителям студентов. Исследования, о которых вы должны знать! | MoneyPap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76056" y="2202721"/>
            <a:ext cx="3428570" cy="180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740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8640"/>
            <a:ext cx="9144000" cy="1107996"/>
          </a:xfrm>
          <a:prstGeom prst="rect">
            <a:avLst/>
          </a:prstGeom>
          <a:noFill/>
        </p:spPr>
        <p:txBody>
          <a:bodyPr wrap="square" rtlCol="0">
            <a:spAutoFit/>
          </a:bodyPr>
          <a:lstStyle/>
          <a:p>
            <a:pPr algn="ctr"/>
            <a:r>
              <a:rPr lang="uk-UA" sz="2200" dirty="0">
                <a:latin typeface="Times New Roman" pitchFamily="18" charset="0"/>
                <a:cs typeface="Times New Roman" pitchFamily="18" charset="0"/>
              </a:rPr>
              <a:t>Незважаючи на всі ці душевні сум’яття, запаморочливий запах </a:t>
            </a:r>
            <a:r>
              <a:rPr lang="uk-UA" sz="2200" dirty="0" smtClean="0">
                <a:latin typeface="Times New Roman" pitchFamily="18" charset="0"/>
                <a:cs typeface="Times New Roman" pitchFamily="18" charset="0"/>
              </a:rPr>
              <a:t>змін,</a:t>
            </a:r>
          </a:p>
          <a:p>
            <a:pPr algn="ctr"/>
            <a:r>
              <a:rPr lang="uk-UA" sz="2200" dirty="0" smtClean="0">
                <a:latin typeface="Times New Roman" pitchFamily="18" charset="0"/>
                <a:cs typeface="Times New Roman" pitchFamily="18" charset="0"/>
              </a:rPr>
              <a:t>тобі </a:t>
            </a:r>
            <a:r>
              <a:rPr lang="uk-UA" sz="2200" dirty="0">
                <a:latin typeface="Times New Roman" pitchFamily="18" charset="0"/>
                <a:cs typeface="Times New Roman" pitchFamily="18" charset="0"/>
              </a:rPr>
              <a:t>належить кожен день стикатися з повсякденними </a:t>
            </a:r>
            <a:r>
              <a:rPr lang="uk-UA" sz="2200" dirty="0" smtClean="0">
                <a:latin typeface="Times New Roman" pitchFamily="18" charset="0"/>
                <a:cs typeface="Times New Roman" pitchFamily="18" charset="0"/>
              </a:rPr>
              <a:t>проблемами</a:t>
            </a:r>
          </a:p>
          <a:p>
            <a:pPr algn="ctr"/>
            <a:r>
              <a:rPr lang="uk-UA" sz="2200" dirty="0" smtClean="0">
                <a:latin typeface="Times New Roman" pitchFamily="18" charset="0"/>
                <a:cs typeface="Times New Roman" pitchFamily="18" charset="0"/>
              </a:rPr>
              <a:t>і </a:t>
            </a:r>
            <a:r>
              <a:rPr lang="uk-UA" sz="2200" dirty="0">
                <a:latin typeface="Times New Roman" pitchFamily="18" charset="0"/>
                <a:cs typeface="Times New Roman" pitchFamily="18" charset="0"/>
              </a:rPr>
              <a:t>самостійно вирішувати їх</a:t>
            </a:r>
            <a:r>
              <a:rPr lang="uk-UA"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p:txBody>
      </p:sp>
      <p:pic>
        <p:nvPicPr>
          <p:cNvPr id="7170" name="Picture 2" descr="Битва за таланты: цифровой след абитуриента | Открытые системы. СУБД |  Издательство «Открытые системы»"/>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5616" y="1694257"/>
            <a:ext cx="6912768" cy="4608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979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dtshg7iigc0"/>
          <p:cNvPicPr/>
          <p:nvPr/>
        </p:nvPicPr>
        <p:blipFill>
          <a:blip r:embed="rId2">
            <a:extLst>
              <a:ext uri="{28A0092B-C50C-407E-A947-70E740481C1C}">
                <a14:useLocalDpi xmlns:a14="http://schemas.microsoft.com/office/drawing/2010/main"/>
              </a:ext>
            </a:extLst>
          </a:blip>
          <a:srcRect/>
          <a:stretch>
            <a:fillRect/>
          </a:stretch>
        </p:blipFill>
        <p:spPr bwMode="auto">
          <a:xfrm>
            <a:off x="1469639" y="2780928"/>
            <a:ext cx="6308990" cy="3600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45005" y="476672"/>
            <a:ext cx="9098995" cy="2062103"/>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uk-UA" sz="3200" b="1" dirty="0">
                <a:ln/>
                <a:solidFill>
                  <a:srgbClr val="2E3917"/>
                </a:solidFill>
                <a:latin typeface="Times New Roman" pitchFamily="18" charset="0"/>
                <a:cs typeface="Times New Roman" pitchFamily="18" charset="0"/>
              </a:rPr>
              <a:t>Для полегшення адаптації до </a:t>
            </a:r>
            <a:r>
              <a:rPr lang="uk-UA" sz="3200" b="1" dirty="0" smtClean="0">
                <a:ln/>
                <a:solidFill>
                  <a:srgbClr val="2E3917"/>
                </a:solidFill>
                <a:latin typeface="Times New Roman" pitchFamily="18" charset="0"/>
                <a:cs typeface="Times New Roman" pitchFamily="18" charset="0"/>
              </a:rPr>
              <a:t>навчання</a:t>
            </a:r>
          </a:p>
          <a:p>
            <a:pPr algn="ctr"/>
            <a:r>
              <a:rPr lang="uk-UA" sz="3200" b="1" dirty="0" smtClean="0">
                <a:ln/>
                <a:solidFill>
                  <a:srgbClr val="2E3917"/>
                </a:solidFill>
                <a:latin typeface="Times New Roman" pitchFamily="18" charset="0"/>
                <a:cs typeface="Times New Roman" pitchFamily="18" charset="0"/>
              </a:rPr>
              <a:t>у </a:t>
            </a:r>
            <a:r>
              <a:rPr lang="uk-UA" sz="3200" b="1" dirty="0">
                <a:ln/>
                <a:solidFill>
                  <a:srgbClr val="2E3917"/>
                </a:solidFill>
                <a:latin typeface="Times New Roman" pitchFamily="18" charset="0"/>
                <a:cs typeface="Times New Roman" pitchFamily="18" charset="0"/>
              </a:rPr>
              <a:t>вищому </a:t>
            </a:r>
            <a:r>
              <a:rPr lang="uk-UA" sz="3200" b="1" dirty="0" smtClean="0">
                <a:ln/>
                <a:solidFill>
                  <a:srgbClr val="2E3917"/>
                </a:solidFill>
                <a:latin typeface="Times New Roman" pitchFamily="18" charset="0"/>
                <a:cs typeface="Times New Roman" pitchFamily="18" charset="0"/>
              </a:rPr>
              <a:t>навчальному</a:t>
            </a:r>
          </a:p>
          <a:p>
            <a:pPr algn="ctr"/>
            <a:r>
              <a:rPr lang="uk-UA" sz="3200" b="1" dirty="0" smtClean="0">
                <a:ln/>
                <a:solidFill>
                  <a:srgbClr val="2E3917"/>
                </a:solidFill>
                <a:latin typeface="Times New Roman" pitchFamily="18" charset="0"/>
                <a:cs typeface="Times New Roman" pitchFamily="18" charset="0"/>
              </a:rPr>
              <a:t>закладі </a:t>
            </a:r>
            <a:r>
              <a:rPr lang="uk-UA" sz="3200" b="1" dirty="0">
                <a:ln/>
                <a:solidFill>
                  <a:srgbClr val="2E3917"/>
                </a:solidFill>
                <a:latin typeface="Times New Roman" pitchFamily="18" charset="0"/>
                <a:cs typeface="Times New Roman" pitchFamily="18" charset="0"/>
              </a:rPr>
              <a:t>фахівцями були </a:t>
            </a:r>
            <a:r>
              <a:rPr lang="uk-UA" sz="3200" b="1" dirty="0" smtClean="0">
                <a:ln/>
                <a:solidFill>
                  <a:srgbClr val="2E3917"/>
                </a:solidFill>
                <a:latin typeface="Times New Roman" pitchFamily="18" charset="0"/>
                <a:cs typeface="Times New Roman" pitchFamily="18" charset="0"/>
              </a:rPr>
              <a:t>сформовані</a:t>
            </a:r>
          </a:p>
          <a:p>
            <a:pPr algn="ctr"/>
            <a:r>
              <a:rPr lang="uk-UA" sz="3200" b="1" dirty="0" smtClean="0">
                <a:ln/>
                <a:solidFill>
                  <a:srgbClr val="2E3917"/>
                </a:solidFill>
                <a:latin typeface="Times New Roman" pitchFamily="18" charset="0"/>
                <a:cs typeface="Times New Roman" pitchFamily="18" charset="0"/>
              </a:rPr>
              <a:t>наступні </a:t>
            </a:r>
            <a:r>
              <a:rPr lang="uk-UA" sz="3200" b="1" dirty="0">
                <a:ln/>
                <a:solidFill>
                  <a:srgbClr val="2E3917"/>
                </a:solidFill>
                <a:latin typeface="Times New Roman" pitchFamily="18" charset="0"/>
                <a:cs typeface="Times New Roman" pitchFamily="18" charset="0"/>
              </a:rPr>
              <a:t>поради</a:t>
            </a:r>
            <a:r>
              <a:rPr lang="uk-UA" sz="3200" b="1" dirty="0" smtClean="0">
                <a:ln/>
                <a:solidFill>
                  <a:srgbClr val="2E3917"/>
                </a:solidFill>
                <a:latin typeface="Times New Roman" pitchFamily="18" charset="0"/>
                <a:cs typeface="Times New Roman" pitchFamily="18" charset="0"/>
              </a:rPr>
              <a:t>:</a:t>
            </a:r>
            <a:endParaRPr lang="ru-RU" sz="2400" b="1" dirty="0">
              <a:ln/>
              <a:solidFill>
                <a:srgbClr val="2E3917"/>
              </a:solidFill>
            </a:endParaRPr>
          </a:p>
        </p:txBody>
      </p:sp>
    </p:spTree>
    <p:extLst>
      <p:ext uri="{BB962C8B-B14F-4D97-AF65-F5344CB8AC3E}">
        <p14:creationId xmlns:p14="http://schemas.microsoft.com/office/powerpoint/2010/main" val="3412684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Котоматрица: Главное не опоздать!!"/>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83841" y="4041403"/>
            <a:ext cx="3358474" cy="24152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8196" name="Picture 4" descr="Lost In A Maze - Stock Photos | Motion Arra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9678" y="3645024"/>
            <a:ext cx="3960440" cy="263935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 name="TextBox 1"/>
          <p:cNvSpPr txBox="1"/>
          <p:nvPr/>
        </p:nvSpPr>
        <p:spPr>
          <a:xfrm>
            <a:off x="0" y="600136"/>
            <a:ext cx="9144000" cy="3139321"/>
          </a:xfrm>
          <a:prstGeom prst="rect">
            <a:avLst/>
          </a:prstGeom>
          <a:noFill/>
        </p:spPr>
        <p:txBody>
          <a:bodyPr wrap="square" rtlCol="0">
            <a:spAutoFit/>
          </a:bodyPr>
          <a:lstStyle/>
          <a:p>
            <a:pPr algn="ctr"/>
            <a:r>
              <a:rPr lang="uk-UA" sz="2200" dirty="0" smtClean="0">
                <a:latin typeface="Times New Roman" pitchFamily="18" charset="0"/>
                <a:cs typeface="Times New Roman" pitchFamily="18" charset="0"/>
              </a:rPr>
              <a:t>Не </a:t>
            </a:r>
            <a:r>
              <a:rPr lang="uk-UA" sz="2200" dirty="0">
                <a:latin typeface="Times New Roman" pitchFamily="18" charset="0"/>
                <a:cs typeface="Times New Roman" pitchFamily="18" charset="0"/>
              </a:rPr>
              <a:t>нервуйся. У перші дні й навіть тижні навчання ти, напевно, </a:t>
            </a:r>
            <a:r>
              <a:rPr lang="uk-UA" sz="2200" dirty="0" smtClean="0">
                <a:latin typeface="Times New Roman" pitchFamily="18" charset="0"/>
                <a:cs typeface="Times New Roman" pitchFamily="18" charset="0"/>
              </a:rPr>
              <a:t>будеш</a:t>
            </a:r>
          </a:p>
          <a:p>
            <a:pPr algn="ctr"/>
            <a:r>
              <a:rPr lang="uk-UA" sz="2200" dirty="0" smtClean="0">
                <a:latin typeface="Times New Roman" pitchFamily="18" charset="0"/>
                <a:cs typeface="Times New Roman" pitchFamily="18" charset="0"/>
              </a:rPr>
              <a:t>почувати </a:t>
            </a:r>
            <a:r>
              <a:rPr lang="uk-UA" sz="2200" dirty="0">
                <a:latin typeface="Times New Roman" pitchFamily="18" charset="0"/>
                <a:cs typeface="Times New Roman" pitchFamily="18" charset="0"/>
              </a:rPr>
              <a:t>розгубленість, а то й пригніченість - все навколо </a:t>
            </a:r>
            <a:r>
              <a:rPr lang="uk-UA" sz="2200" dirty="0" smtClean="0">
                <a:latin typeface="Times New Roman" pitchFamily="18" charset="0"/>
                <a:cs typeface="Times New Roman" pitchFamily="18" charset="0"/>
              </a:rPr>
              <a:t>незнайоме,</a:t>
            </a:r>
          </a:p>
          <a:p>
            <a:pPr algn="ctr"/>
            <a:r>
              <a:rPr lang="uk-UA" sz="2200" dirty="0" smtClean="0">
                <a:latin typeface="Times New Roman" pitchFamily="18" charset="0"/>
                <a:cs typeface="Times New Roman" pitchFamily="18" charset="0"/>
              </a:rPr>
              <a:t>народу </a:t>
            </a:r>
            <a:r>
              <a:rPr lang="uk-UA" sz="2200" dirty="0">
                <a:latin typeface="Times New Roman" pitchFamily="18" charset="0"/>
                <a:cs typeface="Times New Roman" pitchFamily="18" charset="0"/>
              </a:rPr>
              <a:t>тьма, нікому до тебе немає діла. Це неприємний, але </a:t>
            </a:r>
            <a:r>
              <a:rPr lang="uk-UA" sz="2200" dirty="0" smtClean="0">
                <a:latin typeface="Times New Roman" pitchFamily="18" charset="0"/>
                <a:cs typeface="Times New Roman" pitchFamily="18" charset="0"/>
              </a:rPr>
              <a:t>абсолютно</a:t>
            </a:r>
          </a:p>
          <a:p>
            <a:pPr algn="ctr"/>
            <a:r>
              <a:rPr lang="uk-UA" sz="2200" dirty="0" smtClean="0">
                <a:latin typeface="Times New Roman" pitchFamily="18" charset="0"/>
                <a:cs typeface="Times New Roman" pitchFamily="18" charset="0"/>
              </a:rPr>
              <a:t>нормальний </a:t>
            </a:r>
            <a:r>
              <a:rPr lang="uk-UA" sz="2200" dirty="0">
                <a:latin typeface="Times New Roman" pitchFamily="18" charset="0"/>
                <a:cs typeface="Times New Roman" pitchFamily="18" charset="0"/>
              </a:rPr>
              <a:t>стан, пов'язаний з адаптацією до нових обставин, що </a:t>
            </a:r>
            <a:r>
              <a:rPr lang="uk-UA" sz="2200" dirty="0" smtClean="0">
                <a:latin typeface="Times New Roman" pitchFamily="18" charset="0"/>
                <a:cs typeface="Times New Roman" pitchFamily="18" charset="0"/>
              </a:rPr>
              <a:t>дуже</a:t>
            </a:r>
          </a:p>
          <a:p>
            <a:pPr algn="ctr"/>
            <a:r>
              <a:rPr lang="uk-UA" sz="2200" dirty="0" smtClean="0">
                <a:latin typeface="Times New Roman" pitchFamily="18" charset="0"/>
                <a:cs typeface="Times New Roman" pitchFamily="18" charset="0"/>
              </a:rPr>
              <a:t>скоро </a:t>
            </a:r>
            <a:r>
              <a:rPr lang="uk-UA" sz="2200" dirty="0">
                <a:latin typeface="Times New Roman" pitchFamily="18" charset="0"/>
                <a:cs typeface="Times New Roman" pitchFamily="18" charset="0"/>
              </a:rPr>
              <a:t>пройде. Але поки ти погано орієнтуєшся в тонкощах коридорів </a:t>
            </a:r>
            <a:r>
              <a:rPr lang="uk-UA" sz="2200" dirty="0" smtClean="0">
                <a:latin typeface="Times New Roman" pitchFamily="18" charset="0"/>
                <a:cs typeface="Times New Roman" pitchFamily="18" charset="0"/>
              </a:rPr>
              <a:t>і</a:t>
            </a:r>
          </a:p>
          <a:p>
            <a:pPr algn="ctr"/>
            <a:r>
              <a:rPr lang="uk-UA" sz="2200" dirty="0" smtClean="0">
                <a:latin typeface="Times New Roman" pitchFamily="18" charset="0"/>
                <a:cs typeface="Times New Roman" pitchFamily="18" charset="0"/>
              </a:rPr>
              <a:t>нумерації </a:t>
            </a:r>
            <a:r>
              <a:rPr lang="uk-UA" sz="2200" dirty="0">
                <a:latin typeface="Times New Roman" pitchFamily="18" charset="0"/>
                <a:cs typeface="Times New Roman" pitchFamily="18" charset="0"/>
              </a:rPr>
              <a:t>аудиторій, візьми собі за правило виходити з дому </a:t>
            </a:r>
            <a:endParaRPr lang="uk-UA" sz="2200" dirty="0" smtClean="0">
              <a:latin typeface="Times New Roman" pitchFamily="18" charset="0"/>
              <a:cs typeface="Times New Roman" pitchFamily="18" charset="0"/>
            </a:endParaRPr>
          </a:p>
          <a:p>
            <a:pPr algn="ctr"/>
            <a:r>
              <a:rPr lang="uk-UA" sz="2200" dirty="0" smtClean="0">
                <a:latin typeface="Times New Roman" pitchFamily="18" charset="0"/>
                <a:cs typeface="Times New Roman" pitchFamily="18" charset="0"/>
              </a:rPr>
              <a:t>(</a:t>
            </a:r>
            <a:r>
              <a:rPr lang="uk-UA" sz="2200" dirty="0">
                <a:latin typeface="Times New Roman" pitchFamily="18" charset="0"/>
                <a:cs typeface="Times New Roman" pitchFamily="18" charset="0"/>
              </a:rPr>
              <a:t>або гуртожитку) хвилин на 10-15 раніше, ніж того вимагає час на </a:t>
            </a:r>
            <a:r>
              <a:rPr lang="uk-UA" sz="2200" dirty="0" smtClean="0">
                <a:latin typeface="Times New Roman" pitchFamily="18" charset="0"/>
                <a:cs typeface="Times New Roman" pitchFamily="18" charset="0"/>
              </a:rPr>
              <a:t>дорогу</a:t>
            </a:r>
          </a:p>
          <a:p>
            <a:pPr algn="ctr"/>
            <a:r>
              <a:rPr lang="uk-UA" sz="2200" dirty="0" smtClean="0">
                <a:latin typeface="Times New Roman" pitchFamily="18" charset="0"/>
                <a:cs typeface="Times New Roman" pitchFamily="18" charset="0"/>
              </a:rPr>
              <a:t>до </a:t>
            </a:r>
            <a:r>
              <a:rPr lang="uk-UA" sz="2200" dirty="0">
                <a:latin typeface="Times New Roman" pitchFamily="18" charset="0"/>
                <a:cs typeface="Times New Roman" pitchFamily="18" charset="0"/>
              </a:rPr>
              <a:t>університету. По-перше, не запізнишся на першу пару, а </a:t>
            </a:r>
            <a:r>
              <a:rPr lang="uk-UA" sz="2200" dirty="0" smtClean="0">
                <a:latin typeface="Times New Roman" pitchFamily="18" charset="0"/>
                <a:cs typeface="Times New Roman" pitchFamily="18" charset="0"/>
              </a:rPr>
              <a:t>по-друге,</a:t>
            </a:r>
          </a:p>
          <a:p>
            <a:pPr algn="ctr"/>
            <a:r>
              <a:rPr lang="uk-UA" sz="2200" dirty="0" smtClean="0">
                <a:latin typeface="Times New Roman" pitchFamily="18" charset="0"/>
                <a:cs typeface="Times New Roman" pitchFamily="18" charset="0"/>
              </a:rPr>
              <a:t>не </a:t>
            </a:r>
            <a:r>
              <a:rPr lang="uk-UA" sz="2200" dirty="0">
                <a:latin typeface="Times New Roman" pitchFamily="18" charset="0"/>
                <a:cs typeface="Times New Roman" pitchFamily="18" charset="0"/>
              </a:rPr>
              <a:t>будеш зайве нервувати</a:t>
            </a:r>
            <a:r>
              <a:rPr lang="uk-UA"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p:txBody>
      </p:sp>
      <p:sp>
        <p:nvSpPr>
          <p:cNvPr id="3" name="TextBox 2"/>
          <p:cNvSpPr txBox="1"/>
          <p:nvPr/>
        </p:nvSpPr>
        <p:spPr>
          <a:xfrm>
            <a:off x="3463972" y="15361"/>
            <a:ext cx="2216056" cy="584775"/>
          </a:xfrm>
          <a:prstGeom prst="rect">
            <a:avLst/>
          </a:prstGeom>
          <a:noFill/>
        </p:spPr>
        <p:txBody>
          <a:bodyPr wrap="none" rtlCol="0">
            <a:spAutoFit/>
          </a:bodyPr>
          <a:lstStyle/>
          <a:p>
            <a:r>
              <a:rPr lang="uk-UA" sz="3200" b="1" cap="all" dirty="0">
                <a:ln w="9000" cmpd="sng">
                  <a:solidFill>
                    <a:schemeClr val="accent4">
                      <a:shade val="50000"/>
                      <a:satMod val="120000"/>
                    </a:schemeClr>
                  </a:solidFill>
                  <a:prstDash val="solid"/>
                </a:ln>
                <a:solidFill>
                  <a:srgbClr val="2E3917"/>
                </a:solidFill>
                <a:effectLst>
                  <a:reflection blurRad="12700" stA="28000" endPos="45000" dist="1000" dir="5400000" sy="-100000" algn="bl" rotWithShape="0"/>
                </a:effectLst>
                <a:latin typeface="Times New Roman" pitchFamily="18" charset="0"/>
                <a:cs typeface="Times New Roman" pitchFamily="18" charset="0"/>
              </a:rPr>
              <a:t>Порада </a:t>
            </a:r>
            <a:r>
              <a:rPr lang="uk-UA" sz="3200" b="1" cap="all" dirty="0" smtClean="0">
                <a:ln w="9000" cmpd="sng">
                  <a:solidFill>
                    <a:schemeClr val="accent4">
                      <a:shade val="50000"/>
                      <a:satMod val="120000"/>
                    </a:schemeClr>
                  </a:solidFill>
                  <a:prstDash val="solid"/>
                </a:ln>
                <a:solidFill>
                  <a:srgbClr val="2E3917"/>
                </a:solidFill>
                <a:effectLst>
                  <a:reflection blurRad="12700" stA="28000" endPos="45000" dist="1000" dir="5400000" sy="-100000" algn="bl" rotWithShape="0"/>
                </a:effectLst>
                <a:latin typeface="Times New Roman" pitchFamily="18" charset="0"/>
                <a:cs typeface="Times New Roman" pitchFamily="18" charset="0"/>
              </a:rPr>
              <a:t>1</a:t>
            </a:r>
            <a:endParaRPr lang="ru-RU" sz="3200" b="1" cap="all" dirty="0">
              <a:ln w="9000" cmpd="sng">
                <a:solidFill>
                  <a:schemeClr val="accent4">
                    <a:shade val="50000"/>
                    <a:satMod val="120000"/>
                  </a:schemeClr>
                </a:solidFill>
                <a:prstDash val="solid"/>
              </a:ln>
              <a:solidFill>
                <a:srgbClr val="2E3917"/>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95796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573016"/>
            <a:ext cx="9093791" cy="3139321"/>
          </a:xfrm>
          <a:prstGeom prst="rect">
            <a:avLst/>
          </a:prstGeom>
          <a:noFill/>
        </p:spPr>
        <p:txBody>
          <a:bodyPr wrap="square" rtlCol="0">
            <a:spAutoFit/>
          </a:bodyPr>
          <a:lstStyle/>
          <a:p>
            <a:pPr algn="ctr"/>
            <a:r>
              <a:rPr lang="uk-UA" sz="2200" dirty="0">
                <a:latin typeface="Times New Roman" pitchFamily="18" charset="0"/>
                <a:cs typeface="Times New Roman" pitchFamily="18" charset="0"/>
              </a:rPr>
              <a:t>Щоб було легше адаптуватися до нових умов перебування в </a:t>
            </a:r>
            <a:r>
              <a:rPr lang="uk-UA" sz="2200" dirty="0" smtClean="0">
                <a:latin typeface="Times New Roman" pitchFamily="18" charset="0"/>
                <a:cs typeface="Times New Roman" pitchFamily="18" charset="0"/>
              </a:rPr>
              <a:t>будь-якому</a:t>
            </a:r>
          </a:p>
          <a:p>
            <a:pPr algn="ctr"/>
            <a:r>
              <a:rPr lang="uk-UA" sz="2200" dirty="0" smtClean="0">
                <a:latin typeface="Times New Roman" pitchFamily="18" charset="0"/>
                <a:cs typeface="Times New Roman" pitchFamily="18" charset="0"/>
              </a:rPr>
              <a:t>незнайомому </a:t>
            </a:r>
            <a:r>
              <a:rPr lang="uk-UA" sz="2200" dirty="0">
                <a:latin typeface="Times New Roman" pitchFamily="18" charset="0"/>
                <a:cs typeface="Times New Roman" pitchFamily="18" charset="0"/>
              </a:rPr>
              <a:t>місці (місто, університет, гуртожиток) насамперед </a:t>
            </a:r>
            <a:r>
              <a:rPr lang="uk-UA" sz="2200" dirty="0" smtClean="0">
                <a:latin typeface="Times New Roman" pitchFamily="18" charset="0"/>
                <a:cs typeface="Times New Roman" pitchFamily="18" charset="0"/>
              </a:rPr>
              <a:t>тобі</a:t>
            </a:r>
          </a:p>
          <a:p>
            <a:pPr algn="ctr"/>
            <a:r>
              <a:rPr lang="uk-UA" sz="2200" dirty="0" smtClean="0">
                <a:latin typeface="Times New Roman" pitchFamily="18" charset="0"/>
                <a:cs typeface="Times New Roman" pitchFamily="18" charset="0"/>
              </a:rPr>
              <a:t>необхідно </a:t>
            </a:r>
            <a:r>
              <a:rPr lang="uk-UA" sz="2200" dirty="0">
                <a:latin typeface="Times New Roman" pitchFamily="18" charset="0"/>
                <a:cs typeface="Times New Roman" pitchFamily="18" charset="0"/>
              </a:rPr>
              <a:t>налагодити контакт з оточуючими людьми. З самого </a:t>
            </a:r>
            <a:r>
              <a:rPr lang="uk-UA" sz="2200" dirty="0" smtClean="0">
                <a:latin typeface="Times New Roman" pitchFamily="18" charset="0"/>
                <a:cs typeface="Times New Roman" pitchFamily="18" charset="0"/>
              </a:rPr>
              <a:t>початку</a:t>
            </a:r>
          </a:p>
          <a:p>
            <a:pPr algn="ctr"/>
            <a:r>
              <a:rPr lang="uk-UA" sz="2200" dirty="0" smtClean="0">
                <a:latin typeface="Times New Roman" pitchFamily="18" charset="0"/>
                <a:cs typeface="Times New Roman" pitchFamily="18" charset="0"/>
              </a:rPr>
              <a:t>потрібно </a:t>
            </a:r>
            <a:r>
              <a:rPr lang="uk-UA" sz="2200" dirty="0">
                <a:latin typeface="Times New Roman" pitchFamily="18" charset="0"/>
                <a:cs typeface="Times New Roman" pitchFamily="18" charset="0"/>
              </a:rPr>
              <a:t>налаштуватися на комунікабельний лад, побороти свій сором </a:t>
            </a:r>
            <a:r>
              <a:rPr lang="uk-UA" sz="2200" dirty="0" smtClean="0">
                <a:latin typeface="Times New Roman" pitchFamily="18" charset="0"/>
                <a:cs typeface="Times New Roman" pitchFamily="18" charset="0"/>
              </a:rPr>
              <a:t>і</a:t>
            </a:r>
          </a:p>
          <a:p>
            <a:pPr algn="ctr"/>
            <a:r>
              <a:rPr lang="uk-UA" sz="2200" dirty="0" smtClean="0">
                <a:latin typeface="Times New Roman" pitchFamily="18" charset="0"/>
                <a:cs typeface="Times New Roman" pitchFamily="18" charset="0"/>
              </a:rPr>
              <a:t>всюди </a:t>
            </a:r>
            <a:r>
              <a:rPr lang="uk-UA" sz="2200" dirty="0">
                <a:latin typeface="Times New Roman" pitchFamily="18" charset="0"/>
                <a:cs typeface="Times New Roman" pitchFamily="18" charset="0"/>
              </a:rPr>
              <a:t>де тільки можна знайомитися.</a:t>
            </a:r>
            <a:endParaRPr lang="ru-RU" sz="2200" dirty="0">
              <a:latin typeface="Times New Roman" pitchFamily="18" charset="0"/>
              <a:cs typeface="Times New Roman" pitchFamily="18" charset="0"/>
            </a:endParaRPr>
          </a:p>
          <a:p>
            <a:pPr algn="ctr"/>
            <a:r>
              <a:rPr lang="uk-UA" sz="2200" dirty="0">
                <a:latin typeface="Times New Roman" pitchFamily="18" charset="0"/>
                <a:cs typeface="Times New Roman" pitchFamily="18" charset="0"/>
              </a:rPr>
              <a:t>Потрібних людей треба знати в обличчя. Тому в перші ж дні </a:t>
            </a:r>
            <a:r>
              <a:rPr lang="uk-UA" sz="2200" dirty="0" smtClean="0">
                <a:latin typeface="Times New Roman" pitchFamily="18" charset="0"/>
                <a:cs typeface="Times New Roman" pitchFamily="18" charset="0"/>
              </a:rPr>
              <a:t>дізнайся,</a:t>
            </a:r>
          </a:p>
          <a:p>
            <a:pPr algn="ctr"/>
            <a:r>
              <a:rPr lang="uk-UA" sz="2200" dirty="0" smtClean="0">
                <a:latin typeface="Times New Roman" pitchFamily="18" charset="0"/>
                <a:cs typeface="Times New Roman" pitchFamily="18" charset="0"/>
              </a:rPr>
              <a:t>де </a:t>
            </a:r>
            <a:r>
              <a:rPr lang="uk-UA" sz="2200" dirty="0">
                <a:latin typeface="Times New Roman" pitchFamily="18" charset="0"/>
                <a:cs typeface="Times New Roman" pitchFamily="18" charset="0"/>
              </a:rPr>
              <a:t>знаходиться деканат, навчально-методична частина, </a:t>
            </a:r>
            <a:r>
              <a:rPr lang="uk-UA" sz="2200" dirty="0" smtClean="0">
                <a:latin typeface="Times New Roman" pitchFamily="18" charset="0"/>
                <a:cs typeface="Times New Roman" pitchFamily="18" charset="0"/>
              </a:rPr>
              <a:t>куратор</a:t>
            </a:r>
          </a:p>
          <a:p>
            <a:pPr algn="ctr"/>
            <a:r>
              <a:rPr lang="uk-UA" sz="2200" dirty="0" smtClean="0">
                <a:latin typeface="Times New Roman" pitchFamily="18" charset="0"/>
                <a:cs typeface="Times New Roman" pitchFamily="18" charset="0"/>
              </a:rPr>
              <a:t>студентської </a:t>
            </a:r>
            <a:r>
              <a:rPr lang="uk-UA" sz="2200" dirty="0">
                <a:latin typeface="Times New Roman" pitchFamily="18" charset="0"/>
                <a:cs typeface="Times New Roman" pitchFamily="18" charset="0"/>
              </a:rPr>
              <a:t>групи, органи студентського самоврядування. Це </a:t>
            </a:r>
            <a:r>
              <a:rPr lang="uk-UA" sz="2200" dirty="0" smtClean="0">
                <a:latin typeface="Times New Roman" pitchFamily="18" charset="0"/>
                <a:cs typeface="Times New Roman" pitchFamily="18" charset="0"/>
              </a:rPr>
              <a:t>допоможе</a:t>
            </a:r>
          </a:p>
          <a:p>
            <a:pPr algn="ctr"/>
            <a:r>
              <a:rPr lang="uk-UA" sz="2200" dirty="0" smtClean="0">
                <a:latin typeface="Times New Roman" pitchFamily="18" charset="0"/>
                <a:cs typeface="Times New Roman" pitchFamily="18" charset="0"/>
              </a:rPr>
              <a:t>потім </a:t>
            </a:r>
            <a:r>
              <a:rPr lang="uk-UA" sz="2200" dirty="0">
                <a:latin typeface="Times New Roman" pitchFamily="18" charset="0"/>
                <a:cs typeface="Times New Roman" pitchFamily="18" charset="0"/>
              </a:rPr>
              <a:t>оперативно вирішувати різні питання</a:t>
            </a:r>
            <a:r>
              <a:rPr lang="uk-UA" sz="2200" dirty="0" smtClean="0">
                <a:latin typeface="Times New Roman" pitchFamily="18" charset="0"/>
                <a:cs typeface="Times New Roman" pitchFamily="18" charset="0"/>
              </a:rPr>
              <a:t>.</a:t>
            </a:r>
            <a:endParaRPr lang="ru-RU" sz="2200" dirty="0">
              <a:latin typeface="Times New Roman" pitchFamily="18" charset="0"/>
              <a:cs typeface="Times New Roman" pitchFamily="18" charset="0"/>
            </a:endParaRPr>
          </a:p>
        </p:txBody>
      </p:sp>
      <p:sp>
        <p:nvSpPr>
          <p:cNvPr id="3" name="TextBox 2"/>
          <p:cNvSpPr txBox="1"/>
          <p:nvPr/>
        </p:nvSpPr>
        <p:spPr>
          <a:xfrm>
            <a:off x="1043608" y="1624223"/>
            <a:ext cx="2203232" cy="584775"/>
          </a:xfrm>
          <a:prstGeom prst="rect">
            <a:avLst/>
          </a:prstGeom>
          <a:noFill/>
        </p:spPr>
        <p:txBody>
          <a:bodyPr wrap="none" rtlCol="0">
            <a:spAutoFit/>
          </a:bodyPr>
          <a:lstStyle/>
          <a:p>
            <a:r>
              <a:rPr lang="uk-UA" sz="3200" b="1" cap="all" dirty="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latin typeface="Times New Roman" pitchFamily="18" charset="0"/>
                <a:cs typeface="Times New Roman" pitchFamily="18" charset="0"/>
              </a:rPr>
              <a:t>Порада </a:t>
            </a:r>
            <a:r>
              <a:rPr lang="uk-UA" sz="3200" b="1" cap="all" dirty="0" smtClean="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latin typeface="Times New Roman" pitchFamily="18" charset="0"/>
                <a:cs typeface="Times New Roman" pitchFamily="18" charset="0"/>
              </a:rPr>
              <a:t>2</a:t>
            </a:r>
            <a:endParaRPr lang="ru-RU" sz="3200" b="1" cap="all" dirty="0">
              <a:ln w="9000" cmpd="sng">
                <a:solidFill>
                  <a:schemeClr val="accent4">
                    <a:shade val="50000"/>
                    <a:satMod val="120000"/>
                  </a:schemeClr>
                </a:solidFill>
                <a:prstDash val="solid"/>
              </a:ln>
              <a:solidFill>
                <a:srgbClr val="435422"/>
              </a:solidFill>
              <a:effectLst>
                <a:reflection blurRad="12700" stA="28000" endPos="45000" dist="1000" dir="5400000" sy="-100000" algn="bl" rotWithShape="0"/>
              </a:effectLst>
            </a:endParaRPr>
          </a:p>
        </p:txBody>
      </p:sp>
      <p:pic>
        <p:nvPicPr>
          <p:cNvPr id="9218" name="Picture 2" descr="Дружить, это здорово!"/>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27984" y="876513"/>
            <a:ext cx="4314405" cy="269650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17184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1967</Words>
  <Application>Microsoft Office PowerPoint</Application>
  <PresentationFormat>Экран (4:3)</PresentationFormat>
  <Paragraphs>140</Paragraphs>
  <Slides>25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Danil</cp:lastModifiedBy>
  <cp:revision>45</cp:revision>
  <dcterms:created xsi:type="dcterms:W3CDTF">2021-01-08T12:28:05Z</dcterms:created>
  <dcterms:modified xsi:type="dcterms:W3CDTF">2021-01-18T20:02:07Z</dcterms:modified>
</cp:coreProperties>
</file>