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6" r:id="rId3"/>
    <p:sldId id="273" r:id="rId4"/>
    <p:sldId id="268" r:id="rId5"/>
    <p:sldId id="270" r:id="rId6"/>
    <p:sldId id="280" r:id="rId7"/>
    <p:sldId id="271" r:id="rId8"/>
    <p:sldId id="272" r:id="rId9"/>
    <p:sldId id="274" r:id="rId10"/>
    <p:sldId id="275" r:id="rId11"/>
    <p:sldId id="276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C7F0-CF89-472A-B5BF-33BB3ACB8DC3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4143C-70FB-4E01-8CC9-24F4CE987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mailto:Novikova-NV@i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780928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5212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752528" cy="5112568"/>
          </a:xfrm>
          <a:effectLst>
            <a:outerShdw blurRad="50800" dist="38100" dir="18900000" algn="b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ДВНЗ “ХДАУ” </a:t>
            </a:r>
          </a:p>
          <a:p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ЗАСНОВАНО У  1874 РОЦІ 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08720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798562" cy="7839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283968" y="1124744"/>
            <a:ext cx="4644008" cy="5184576"/>
          </a:xfrm>
          <a:prstGeom prst="rect">
            <a:avLst/>
          </a:prstGeom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У 2015 РОЦІ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НА БІОЛОГО-ТЕХНОЛОГІЧНОМУ ФАКУЛЬТЕТІ  </a:t>
            </a:r>
          </a:p>
          <a:p>
            <a:pPr lvl="0" algn="ctr">
              <a:defRPr/>
            </a:pPr>
            <a:endParaRPr lang="uk-UA" sz="2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lvl="0" algn="ctr">
              <a:defRPr/>
            </a:pPr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ВІДКРИТО СПЕЦІАЛЬНІСТЬ </a:t>
            </a:r>
          </a:p>
          <a:p>
            <a:pPr algn="ctr">
              <a:defRPr/>
            </a:pPr>
            <a:endParaRPr lang="uk-UA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181 “ХАРЧОВІ ТЕХНОЛОГІЇ” 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>
              <a:defRPr/>
            </a:pPr>
            <a:endParaRPr lang="uk-UA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У 2016 РОЦІ </a:t>
            </a:r>
          </a:p>
          <a:p>
            <a:pPr lvl="0" algn="ctr">
              <a:defRPr/>
            </a:pPr>
            <a:r>
              <a:rPr lang="uk-UA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СТВОРЕНО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КАФЕДРУ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itchFamily="34" charset="0"/>
                <a:ea typeface="+mn-ea"/>
                <a:cs typeface="+mn-cs"/>
              </a:rPr>
              <a:t>ІНЖЕНЕРІЇ ХАРЧОВОГО  ВИРОБНИЦТВА</a:t>
            </a:r>
            <a:endParaRPr lang="uk-UA" sz="2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uk-UA" sz="24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79511" y="5805264"/>
            <a:ext cx="4464497" cy="954107"/>
          </a:xfrm>
          <a:prstGeom prst="rect">
            <a:avLst/>
          </a:prstGeom>
          <a:solidFill>
            <a:srgbClr val="006600">
              <a:alpha val="65882"/>
            </a:srgbClr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Franklin Gothic Demi" pitchFamily="34" charset="0"/>
              </a:rPr>
              <a:t>73006 </a:t>
            </a:r>
            <a:r>
              <a:rPr lang="ru-RU" sz="1400" dirty="0" err="1">
                <a:solidFill>
                  <a:srgbClr val="FFFF00"/>
                </a:solidFill>
                <a:latin typeface="Franklin Gothic Demi" pitchFamily="34" charset="0"/>
              </a:rPr>
              <a:t>Укра</a:t>
            </a:r>
            <a:r>
              <a:rPr lang="uk-UA" sz="1400" dirty="0" err="1">
                <a:solidFill>
                  <a:srgbClr val="FFFF00"/>
                </a:solidFill>
                <a:latin typeface="Franklin Gothic Demi" pitchFamily="34" charset="0"/>
              </a:rPr>
              <a:t>їна</a:t>
            </a:r>
            <a:r>
              <a:rPr lang="uk-UA" sz="1400" dirty="0">
                <a:solidFill>
                  <a:srgbClr val="FFFF00"/>
                </a:solidFill>
                <a:latin typeface="Franklin Gothic Demi" pitchFamily="34" charset="0"/>
              </a:rPr>
              <a:t>, м. Херсон, вул. </a:t>
            </a:r>
            <a:r>
              <a:rPr lang="uk-UA" sz="1400" dirty="0" smtClean="0">
                <a:solidFill>
                  <a:srgbClr val="FFFF00"/>
                </a:solidFill>
                <a:latin typeface="Franklin Gothic Demi" pitchFamily="34" charset="0"/>
              </a:rPr>
              <a:t> Стрітенська, </a:t>
            </a:r>
            <a:r>
              <a:rPr lang="uk-UA" sz="1400" dirty="0">
                <a:solidFill>
                  <a:srgbClr val="FFFF00"/>
                </a:solidFill>
                <a:latin typeface="Franklin Gothic Demi" pitchFamily="34" charset="0"/>
              </a:rPr>
              <a:t>23</a:t>
            </a:r>
          </a:p>
          <a:p>
            <a:r>
              <a:rPr lang="uk-UA" sz="1400" dirty="0">
                <a:solidFill>
                  <a:srgbClr val="FFFF00"/>
                </a:solidFill>
                <a:latin typeface="Franklin Gothic Demi" pitchFamily="34" charset="0"/>
              </a:rPr>
              <a:t>тел./факс (0552) </a:t>
            </a:r>
            <a:r>
              <a:rPr lang="ru-RU" sz="1400" dirty="0">
                <a:solidFill>
                  <a:srgbClr val="FFFF00"/>
                </a:solidFill>
                <a:latin typeface="Franklin Gothic Demi" pitchFamily="34" charset="0"/>
              </a:rPr>
              <a:t>41-67-27</a:t>
            </a:r>
            <a:r>
              <a:rPr lang="en-US" sz="1400" dirty="0">
                <a:solidFill>
                  <a:srgbClr val="FFFF00"/>
                </a:solidFill>
                <a:latin typeface="Franklin Gothic Demi" pitchFamily="34" charset="0"/>
              </a:rPr>
              <a:t>, </a:t>
            </a:r>
            <a:endParaRPr lang="uk-UA" sz="1400" dirty="0" smtClean="0">
              <a:solidFill>
                <a:srgbClr val="FFFF00"/>
              </a:solidFill>
              <a:latin typeface="Franklin Gothic Demi" pitchFamily="34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Franklin Gothic Demi" pitchFamily="34" charset="0"/>
              </a:rPr>
              <a:t>http</a:t>
            </a:r>
            <a:r>
              <a:rPr lang="en-US" sz="1400" dirty="0">
                <a:solidFill>
                  <a:srgbClr val="FFFF00"/>
                </a:solidFill>
                <a:latin typeface="Franklin Gothic Demi" pitchFamily="34" charset="0"/>
              </a:rPr>
              <a:t>://www.ksau.ks.ua</a:t>
            </a:r>
            <a:endParaRPr lang="ru-RU" sz="1400" dirty="0">
              <a:solidFill>
                <a:srgbClr val="FFFF00"/>
              </a:solidFill>
              <a:latin typeface="Franklin Gothic Demi" pitchFamily="34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Franklin Gothic Demi" pitchFamily="34" charset="0"/>
              </a:rPr>
              <a:t>E-mail: office@ksau.ks.ua</a:t>
            </a:r>
            <a:endParaRPr lang="ru-RU" sz="1400" dirty="0">
              <a:solidFill>
                <a:srgbClr val="FFFF00"/>
              </a:solidFill>
              <a:latin typeface="Franklin Gothic Demi" pitchFamily="34" charset="0"/>
            </a:endParaRPr>
          </a:p>
        </p:txBody>
      </p:sp>
      <p:pic>
        <p:nvPicPr>
          <p:cNvPr id="12" name="Рисунок 11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IMG_0896"/>
          <p:cNvPicPr>
            <a:picLocks noChangeAspect="1" noChangeArrowheads="1"/>
          </p:cNvPicPr>
          <p:nvPr/>
        </p:nvPicPr>
        <p:blipFill>
          <a:blip r:embed="rId5" cstate="print"/>
          <a:srcRect r="6270"/>
          <a:stretch>
            <a:fillRect/>
          </a:stretch>
        </p:blipFill>
        <p:spPr bwMode="auto">
          <a:xfrm>
            <a:off x="179512" y="2420888"/>
            <a:ext cx="435597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105273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ПРОФОРІЄНТАЦІЙНА РОБОТА  НА КАФЕДРІ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" name="Рисунок 19" descr="G:\ИДЕИ   ИННОВАЦИИ\ХДАУ фото навчальна робота\14940140_120918625051941_4172015951269945611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3312368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C:\Users\Татьяна\AppData\Local\Microsoft\Windows\Temporary Internet Files\Content.Word\20170913_182149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51520" y="2060848"/>
            <a:ext cx="2775125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6" cstate="print"/>
          <a:srcRect t="8333" b="3854"/>
          <a:stretch>
            <a:fillRect/>
          </a:stretch>
        </p:blipFill>
        <p:spPr bwMode="auto">
          <a:xfrm>
            <a:off x="7020272" y="1628800"/>
            <a:ext cx="1772505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G:\999999999999999999\9999999999999999999999999\IMG_8946.JPG"/>
          <p:cNvPicPr/>
          <p:nvPr/>
        </p:nvPicPr>
        <p:blipFill>
          <a:blip r:embed="rId7" cstate="print">
            <a:lum contrast="20000"/>
          </a:blip>
          <a:srcRect t="15479" b="10565"/>
          <a:stretch>
            <a:fillRect/>
          </a:stretch>
        </p:blipFill>
        <p:spPr bwMode="auto">
          <a:xfrm>
            <a:off x="5076056" y="4725144"/>
            <a:ext cx="3781226" cy="1775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999999999999999999\9999999999999999999999999\17796186_222049444938858_726507318942972130_n.jpg"/>
          <p:cNvPicPr/>
          <p:nvPr/>
        </p:nvPicPr>
        <p:blipFill>
          <a:blip r:embed="rId8" cstate="print">
            <a:lum contrast="20000"/>
          </a:blip>
          <a:srcRect t="6452"/>
          <a:stretch>
            <a:fillRect/>
          </a:stretch>
        </p:blipFill>
        <p:spPr bwMode="auto">
          <a:xfrm>
            <a:off x="251520" y="4509120"/>
            <a:ext cx="302433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9" cstate="print"/>
          <a:srcRect l="22791" t="25039" r="58073" b="10687"/>
          <a:stretch>
            <a:fillRect/>
          </a:stretch>
        </p:blipFill>
        <p:spPr bwMode="auto">
          <a:xfrm>
            <a:off x="3707904" y="4581128"/>
            <a:ext cx="936104" cy="1959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C:\Users\Виталий\Desktop\Презентация1214.jpg"/>
          <p:cNvPicPr/>
          <p:nvPr/>
        </p:nvPicPr>
        <p:blipFill>
          <a:blip r:embed="rId10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105273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БЛАГОДІЙНА ДІЯЛЬНІСТЬ НА КАФЕДРІ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2" name="Рисунок 21" descr="G:\ИДЕИ   ИННОВАЦИИ\ХДАУ фото навчальна робота\17798992_224320181378451_5126371084232925279_n.jpg"/>
          <p:cNvPicPr/>
          <p:nvPr/>
        </p:nvPicPr>
        <p:blipFill>
          <a:blip r:embed="rId4" cstate="print">
            <a:lum contrast="20000"/>
          </a:blip>
          <a:srcRect t="23830"/>
          <a:stretch>
            <a:fillRect/>
          </a:stretch>
        </p:blipFill>
        <p:spPr bwMode="auto">
          <a:xfrm>
            <a:off x="2854865" y="1687749"/>
            <a:ext cx="3434269" cy="3482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ИДЕИ   ИННОВАЦИИ\ХДАУ фото навчальна робота\17880629_224305191379950_7476439876327828998_o.jpg"/>
          <p:cNvPicPr/>
          <p:nvPr/>
        </p:nvPicPr>
        <p:blipFill>
          <a:blip r:embed="rId5" cstate="print"/>
          <a:srcRect l="7212" r="23792"/>
          <a:stretch>
            <a:fillRect/>
          </a:stretch>
        </p:blipFill>
        <p:spPr bwMode="auto">
          <a:xfrm>
            <a:off x="395536" y="1844824"/>
            <a:ext cx="2232248" cy="2771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ИДЕИ   ИННОВАЦИИ\ХДАУ фото навчальна робота\17880663_224304754713327_3394262796758063187_o.jpg"/>
          <p:cNvPicPr/>
          <p:nvPr/>
        </p:nvPicPr>
        <p:blipFill>
          <a:blip r:embed="rId6" cstate="print"/>
          <a:srcRect l="9831" b="15233"/>
          <a:stretch>
            <a:fillRect/>
          </a:stretch>
        </p:blipFill>
        <p:spPr bwMode="auto">
          <a:xfrm>
            <a:off x="5652120" y="4869160"/>
            <a:ext cx="2520280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G:\ИДЕИ   ИННОВАЦИИ\ХДАУ фото навчальна робота\17903622_224846024659200_4806339475891878070_n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660232" y="1700808"/>
            <a:ext cx="208823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G:\ИДЕИ   ИННОВАЦИИ\ХДАУ фото навчальна робота\17800037_222049404938862_2200588829040405176_n.jpg"/>
          <p:cNvPicPr/>
          <p:nvPr/>
        </p:nvPicPr>
        <p:blipFill>
          <a:blip r:embed="rId8" cstate="print">
            <a:lum contrast="20000"/>
          </a:blip>
          <a:srcRect t="19432"/>
          <a:stretch>
            <a:fillRect/>
          </a:stretch>
        </p:blipFill>
        <p:spPr bwMode="auto">
          <a:xfrm>
            <a:off x="899592" y="4861914"/>
            <a:ext cx="2753069" cy="1807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C:\Users\Виталий\Desktop\Презентация1214.jpg"/>
          <p:cNvPicPr/>
          <p:nvPr/>
        </p:nvPicPr>
        <p:blipFill>
          <a:blip r:embed="rId9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1196752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ОБЕРИ СМАЧНУ ПРОФЕСІЮ ДЛЯ ЩАСЛИВОГО ЖИТТЯ !!!</a:t>
            </a: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3528" y="5229200"/>
            <a:ext cx="8424936" cy="16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/>
            <a:r>
              <a:rPr lang="uk-UA" sz="4600" b="1" dirty="0" smtClean="0">
                <a:solidFill>
                  <a:srgbClr val="FF0000"/>
                </a:solidFill>
              </a:rPr>
              <a:t>КОНТАКТИ</a:t>
            </a:r>
            <a:r>
              <a:rPr lang="uk-UA" sz="3200" b="1" dirty="0" smtClean="0">
                <a:solidFill>
                  <a:srgbClr val="FF0000"/>
                </a:solidFill>
              </a:rPr>
              <a:t>:  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завідувач кафедри   Бурак Валентина Геннадіївна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+38(050) 98 28 332     +38(050) 64 81 386      +38(096) 03 36 710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Facebook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r>
              <a:rPr lang="en-US" sz="3200" b="1" dirty="0" err="1" smtClean="0">
                <a:solidFill>
                  <a:srgbClr val="FF0000"/>
                </a:solidFill>
              </a:rPr>
              <a:t>om</a:t>
            </a:r>
            <a:r>
              <a:rPr lang="en-US" sz="3200" b="1" dirty="0" smtClean="0">
                <a:solidFill>
                  <a:srgbClr val="FF0000"/>
                </a:solidFill>
              </a:rPr>
              <a:t>/people/</a:t>
            </a:r>
            <a:r>
              <a:rPr lang="uk-UA" sz="3200" b="1" dirty="0" err="1" smtClean="0">
                <a:solidFill>
                  <a:srgbClr val="FF0000"/>
                </a:solidFill>
              </a:rPr>
              <a:t>Валентина-Бурак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e-mail: </a:t>
            </a:r>
            <a:r>
              <a:rPr lang="en-US" sz="3200" b="1" u="sng" dirty="0" smtClean="0">
                <a:solidFill>
                  <a:srgbClr val="FF0000"/>
                </a:solidFill>
                <a:hlinkClick r:id="rId4"/>
              </a:rPr>
              <a:t>Novikova-NV@i.ua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сайт ХДАУ: </a:t>
            </a:r>
            <a:r>
              <a:rPr lang="uk-UA" sz="3200" b="1" dirty="0" err="1" smtClean="0">
                <a:solidFill>
                  <a:srgbClr val="FF0000"/>
                </a:solidFill>
              </a:rPr>
              <a:t>www.ksau.kherson.ua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4" name="Рисунок 23" descr="G:\999999999999999999\9999999999999999999999999\Херсон фест\18670972_245600199250449_5594676634854851922_n.jpg"/>
          <p:cNvPicPr/>
          <p:nvPr/>
        </p:nvPicPr>
        <p:blipFill>
          <a:blip r:embed="rId5" cstate="print">
            <a:lum contrast="10000"/>
          </a:blip>
          <a:srcRect t="5556" r="6000"/>
          <a:stretch>
            <a:fillRect/>
          </a:stretch>
        </p:blipFill>
        <p:spPr bwMode="auto">
          <a:xfrm>
            <a:off x="5436096" y="2636912"/>
            <a:ext cx="316835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Картинки по запросу девушка и парень в национальных украинских костюмах с караваем "/>
          <p:cNvPicPr/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3419872" y="2636912"/>
            <a:ext cx="158417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999999999999999999\9999999999999999999999999\17796186_222049444938858_726507318942972130_n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51520" y="2708920"/>
            <a:ext cx="2880320" cy="2510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C:\Users\Виталий\Desktop\Презентация1214.jpg"/>
          <p:cNvPicPr/>
          <p:nvPr/>
        </p:nvPicPr>
        <p:blipFill>
          <a:blip r:embed="rId8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3024336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/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734262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6004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9512" y="908720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 181 “ХАРЧОВІ ТЕХНОЛОГІЇ”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340768"/>
            <a:ext cx="449999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2000" b="1" dirty="0" smtClean="0"/>
          </a:p>
          <a:p>
            <a:endParaRPr lang="uk-UA" sz="2000" b="1" dirty="0" smtClean="0"/>
          </a:p>
          <a:p>
            <a:endParaRPr lang="uk-UA" sz="2000" b="1" dirty="0" smtClean="0"/>
          </a:p>
          <a:p>
            <a:endParaRPr lang="uk-UA" sz="2000" b="1" dirty="0" smtClean="0"/>
          </a:p>
          <a:p>
            <a:endParaRPr lang="uk-UA" sz="2000" b="1" dirty="0" smtClean="0"/>
          </a:p>
          <a:p>
            <a:endParaRPr lang="uk-UA" sz="2000" b="1" dirty="0" smtClean="0"/>
          </a:p>
          <a:p>
            <a:pPr algn="just"/>
            <a:r>
              <a:rPr lang="uk-UA" sz="2000" dirty="0" smtClean="0"/>
              <a:t>У 2017-2018 рр. зазначений перелік предметів, з яких надаються сертифікати ЗНО:</a:t>
            </a:r>
            <a:endParaRPr lang="ru-RU" sz="2000" dirty="0" smtClean="0"/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ТА ЛІТЕРАТУРА</a:t>
            </a: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УКРАЇНИ АБО БІОЛОГІЯ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pPr>
              <a:lnSpc>
                <a:spcPct val="120000"/>
              </a:lnSpc>
            </a:pPr>
            <a:endParaRPr lang="ru-RU" sz="1600" dirty="0" smtClean="0">
              <a:latin typeface="Franklin Gothic Demi" pitchFamily="34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211960" y="1412776"/>
            <a:ext cx="4932040" cy="47525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5000" sy="550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600" b="1" dirty="0" smtClean="0">
              <a:solidFill>
                <a:srgbClr val="FF0000"/>
              </a:solidFill>
              <a:latin typeface="Franklin Gothic Demi" pitchFamily="34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latin typeface="Franklin Gothic Demi" pitchFamily="34" charset="0"/>
              </a:rPr>
              <a:t>ОБЕРИ СМАЧНУ ПРОФЕСІЮ ДЛЯ ЩАСЛИВОГО ЖИТТЯ !!!</a:t>
            </a:r>
          </a:p>
          <a:p>
            <a:endParaRPr lang="uk-UA" sz="900" b="1" dirty="0" smtClean="0">
              <a:solidFill>
                <a:srgbClr val="FF0000"/>
              </a:solidFill>
            </a:endParaRPr>
          </a:p>
          <a:p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Ступінь вищої освіти</a:t>
            </a:r>
            <a:r>
              <a:rPr lang="uk-UA" sz="2000" b="1" dirty="0" smtClean="0"/>
              <a:t>: бакалавр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Освітній рівень</a:t>
            </a:r>
            <a:r>
              <a:rPr lang="uk-UA" sz="2000" b="1" dirty="0" smtClean="0"/>
              <a:t>:   бакалавр   з харчових технологій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FF0000"/>
                </a:solidFill>
              </a:rPr>
              <a:t>Форма освіти: </a:t>
            </a:r>
            <a:r>
              <a:rPr lang="uk-UA" sz="2000" b="1" dirty="0" smtClean="0"/>
              <a:t>денна, заочна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FF0000"/>
                </a:solidFill>
              </a:rPr>
              <a:t>Умови оплати</a:t>
            </a:r>
            <a:r>
              <a:rPr lang="uk-UA" sz="2000" b="1" dirty="0" smtClean="0"/>
              <a:t>: </a:t>
            </a:r>
          </a:p>
          <a:p>
            <a:r>
              <a:rPr lang="uk-UA" sz="2000" b="1" dirty="0" smtClean="0"/>
              <a:t>державна та контрактна</a:t>
            </a:r>
            <a:endParaRPr lang="ru-RU" sz="2000" b="1" dirty="0" smtClean="0">
              <a:solidFill>
                <a:srgbClr val="FF0000"/>
              </a:solidFill>
              <a:latin typeface="Franklin Gothic Demi" pitchFamily="34" charset="0"/>
            </a:endParaRPr>
          </a:p>
          <a:p>
            <a:endParaRPr lang="uk-UA" sz="2000" dirty="0" smtClean="0"/>
          </a:p>
          <a:p>
            <a:endParaRPr lang="uk-UA" sz="2000" dirty="0" smtClean="0"/>
          </a:p>
          <a:p>
            <a:pPr>
              <a:lnSpc>
                <a:spcPct val="120000"/>
              </a:lnSpc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3528" y="544522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Підготовку бакалаврів з харчових технологій  здійснює </a:t>
            </a:r>
          </a:p>
          <a:p>
            <a:pPr algn="ctr"/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КАФЕДРА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ІНЖЕНЕРІЇ ХАРЧОВОГО ВИРОБНИЦТВА</a:t>
            </a: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3528392" cy="20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4355976" y="4005064"/>
            <a:ext cx="439248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</a:p>
        </p:txBody>
      </p:sp>
      <p:pic>
        <p:nvPicPr>
          <p:cNvPr id="23" name="Рисунок 22" descr="C:\Users\Виталий\Desktop\Презентация1214.jpg"/>
          <p:cNvPicPr/>
          <p:nvPr/>
        </p:nvPicPr>
        <p:blipFill>
          <a:blip r:embed="rId5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36712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734262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9512" y="1124744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КАФЕДРА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ІНЖЕНЕРІЇ ХАРЧОВОГО ВИРОБНИЦТВА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4032448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</a:rPr>
              <a:t>ЗАВІДУВАЧ КАФЕДРИ </a:t>
            </a:r>
            <a:r>
              <a:rPr lang="uk-UA" sz="1400" b="1" dirty="0" smtClean="0">
                <a:latin typeface="Franklin Gothic Demi" pitchFamily="34" charset="0"/>
              </a:rPr>
              <a:t>– </a:t>
            </a:r>
            <a:r>
              <a:rPr lang="uk-UA" sz="1400" dirty="0" smtClean="0">
                <a:latin typeface="Franklin Gothic Demi" pitchFamily="34" charset="0"/>
              </a:rPr>
              <a:t>канд. техн. наук, доцент </a:t>
            </a: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</a:rPr>
              <a:t>БУРАК  ВАЛЕНТИНА ГЕННАДІЇВНА</a:t>
            </a:r>
            <a:endParaRPr lang="en-US" sz="1400" b="1" dirty="0" smtClean="0">
              <a:solidFill>
                <a:srgbClr val="FF0000"/>
              </a:solidFill>
              <a:latin typeface="Franklin Gothic Demi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400" dirty="0" smtClean="0">
                <a:latin typeface="Franklin Gothic Demi" pitchFamily="34" charset="0"/>
              </a:rPr>
              <a:t>До складу кафедри входять 6  кандидатів наук,  доцентів.</a:t>
            </a:r>
          </a:p>
          <a:p>
            <a:pPr>
              <a:lnSpc>
                <a:spcPct val="120000"/>
              </a:lnSpc>
            </a:pPr>
            <a:endParaRPr lang="uk-UA" sz="1400" b="1" i="1" dirty="0" smtClean="0">
              <a:solidFill>
                <a:srgbClr val="336699"/>
              </a:solidFill>
              <a:latin typeface="Franklin Gothic Dem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</a:rPr>
              <a:t>МЕТА ДІЯЛЬНОСТІ КАФЕДРИ: </a:t>
            </a:r>
          </a:p>
          <a:p>
            <a:pPr>
              <a:lnSpc>
                <a:spcPct val="120000"/>
              </a:lnSpc>
            </a:pPr>
            <a:r>
              <a:rPr lang="uk-UA" sz="1400" dirty="0" smtClean="0">
                <a:latin typeface="Franklin Gothic Demi" pitchFamily="34" charset="0"/>
              </a:rPr>
              <a:t>підготовка фахівців рівня</a:t>
            </a:r>
          </a:p>
          <a:p>
            <a:pPr>
              <a:lnSpc>
                <a:spcPct val="120000"/>
              </a:lnSpc>
            </a:pPr>
            <a:r>
              <a:rPr lang="uk-UA" sz="1400" dirty="0" smtClean="0">
                <a:latin typeface="Franklin Gothic Demi" pitchFamily="34" charset="0"/>
              </a:rPr>
              <a:t>бакалавр з харчових </a:t>
            </a:r>
            <a:r>
              <a:rPr lang="uk-UA" sz="1400" dirty="0" err="1" smtClean="0">
                <a:latin typeface="Franklin Gothic Demi" pitchFamily="34" charset="0"/>
              </a:rPr>
              <a:t>технологій”</a:t>
            </a:r>
            <a:r>
              <a:rPr lang="uk-UA" sz="1400" dirty="0" smtClean="0">
                <a:latin typeface="Franklin Gothic Demi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uk-UA" sz="1400" dirty="0" smtClean="0">
                <a:latin typeface="Franklin Gothic Demi" pitchFamily="34" charset="0"/>
              </a:rPr>
              <a:t>які на високому рівні володіють знаннями і навичками з питань</a:t>
            </a:r>
            <a:r>
              <a:rPr lang="ru-RU" sz="1400" dirty="0" smtClean="0">
                <a:latin typeface="Franklin Gothic Demi" pitchFamily="34" charset="0"/>
              </a:rPr>
              <a:t>: 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виробництва</a:t>
            </a:r>
            <a:r>
              <a:rPr lang="ru-RU" sz="1400" dirty="0" smtClean="0">
                <a:latin typeface="Franklin Gothic Demi" pitchFamily="34" charset="0"/>
              </a:rPr>
              <a:t>, </a:t>
            </a:r>
            <a:r>
              <a:rPr lang="ru-RU" sz="1400" dirty="0" err="1" smtClean="0">
                <a:latin typeface="Franklin Gothic Demi" pitchFamily="34" charset="0"/>
              </a:rPr>
              <a:t>зберігання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і</a:t>
            </a:r>
            <a:r>
              <a:rPr lang="ru-RU" sz="1400" dirty="0" smtClean="0">
                <a:latin typeface="Franklin Gothic Demi" pitchFamily="34" charset="0"/>
              </a:rPr>
              <a:t> контролю </a:t>
            </a:r>
            <a:r>
              <a:rPr lang="ru-RU" sz="1400" dirty="0" err="1" smtClean="0">
                <a:latin typeface="Franklin Gothic Demi" pitchFamily="34" charset="0"/>
              </a:rPr>
              <a:t>якості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харчових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продуктів</a:t>
            </a:r>
            <a:r>
              <a:rPr lang="ru-RU" sz="1400" dirty="0" smtClean="0">
                <a:latin typeface="Franklin Gothic Demi" pitchFamily="34" charset="0"/>
              </a:rPr>
              <a:t>; 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розробки</a:t>
            </a:r>
            <a:r>
              <a:rPr lang="ru-RU" sz="1400" dirty="0" smtClean="0">
                <a:latin typeface="Franklin Gothic Demi" pitchFamily="34" charset="0"/>
              </a:rPr>
              <a:t>, </a:t>
            </a:r>
            <a:r>
              <a:rPr lang="ru-RU" sz="1400" dirty="0" err="1" smtClean="0">
                <a:latin typeface="Franklin Gothic Demi" pitchFamily="34" charset="0"/>
              </a:rPr>
              <a:t>впровадження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і</a:t>
            </a:r>
            <a:r>
              <a:rPr lang="ru-RU" sz="1400" dirty="0" smtClean="0">
                <a:latin typeface="Franklin Gothic Demi" pitchFamily="34" charset="0"/>
              </a:rPr>
              <a:t> контролю </a:t>
            </a:r>
            <a:r>
              <a:rPr lang="ru-RU" sz="1400" dirty="0" err="1" smtClean="0">
                <a:latin typeface="Franklin Gothic Demi" pitchFamily="34" charset="0"/>
              </a:rPr>
              <a:t>технологічних</a:t>
            </a:r>
            <a:r>
              <a:rPr lang="ru-RU" sz="1400" dirty="0" smtClean="0">
                <a:latin typeface="Franklin Gothic Demi" pitchFamily="34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</a:rPr>
              <a:t>процесів</a:t>
            </a:r>
            <a:r>
              <a:rPr lang="ru-RU" sz="1400" dirty="0" smtClean="0">
                <a:latin typeface="Franklin Gothic Demi" pitchFamily="34" charset="0"/>
              </a:rPr>
              <a:t>   </a:t>
            </a:r>
            <a:r>
              <a:rPr lang="ru-RU" sz="1400" dirty="0" err="1" smtClean="0">
                <a:latin typeface="Franklin Gothic Demi" pitchFamily="34" charset="0"/>
              </a:rPr>
              <a:t>харчових</a:t>
            </a:r>
            <a:r>
              <a:rPr lang="ru-RU" sz="1400" dirty="0" smtClean="0">
                <a:latin typeface="Franklin Gothic Demi" pitchFamily="34" charset="0"/>
              </a:rPr>
              <a:t> виробництв  та </a:t>
            </a:r>
            <a:r>
              <a:rPr lang="uk-UA" sz="1400" dirty="0" smtClean="0">
                <a:latin typeface="Franklin Gothic Demi" pitchFamily="34" charset="0"/>
              </a:rPr>
              <a:t>і</a:t>
            </a:r>
            <a:r>
              <a:rPr lang="ru-RU" sz="1400" dirty="0" smtClean="0">
                <a:latin typeface="Franklin Gothic Demi" pitchFamily="34" charset="0"/>
              </a:rPr>
              <a:t>н.</a:t>
            </a:r>
          </a:p>
          <a:p>
            <a:pPr>
              <a:lnSpc>
                <a:spcPct val="120000"/>
              </a:lnSpc>
            </a:pPr>
            <a:endParaRPr lang="ru-RU" sz="1600" dirty="0" smtClean="0">
              <a:latin typeface="Franklin Gothic Demi" pitchFamily="34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716016" y="1556792"/>
            <a:ext cx="4032448" cy="47525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5000" sy="550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</a:rPr>
              <a:t>ТЕМАТИКА НАУКОВИХ ДОСЛІДЖЕНЬ КАФЕДРИ</a:t>
            </a:r>
            <a:r>
              <a:rPr lang="uk-UA" sz="1400" b="1" dirty="0" smtClean="0">
                <a:solidFill>
                  <a:srgbClr val="336699"/>
                </a:solidFill>
                <a:latin typeface="Franklin Gothic Demi" pitchFamily="34" charset="0"/>
              </a:rPr>
              <a:t>: 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1400" dirty="0" smtClean="0">
                <a:latin typeface="Franklin Gothic Demi" pitchFamily="34" charset="0"/>
              </a:rPr>
              <a:t>удосконалення технологічних процесів </a:t>
            </a:r>
            <a:r>
              <a:rPr lang="en-US" sz="1400" dirty="0" smtClean="0">
                <a:latin typeface="Franklin Gothic Demi" pitchFamily="34" charset="0"/>
              </a:rPr>
              <a:t> </a:t>
            </a:r>
            <a:r>
              <a:rPr lang="uk-UA" sz="1400" dirty="0" smtClean="0">
                <a:latin typeface="Franklin Gothic Demi" pitchFamily="34" charset="0"/>
              </a:rPr>
              <a:t>(та їх складових) виробництва продуктів харчування  з упровадженням системи контролю якості за європейськими стандартами.</a:t>
            </a:r>
            <a:endParaRPr lang="ru-RU" sz="1400" dirty="0" smtClean="0">
              <a:latin typeface="Franklin Gothic Demi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ru-RU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Franklin Gothic Demi" pitchFamily="34" charset="0"/>
              </a:rPr>
              <a:t>ВИКЛАДАЧ</a:t>
            </a: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</a:rPr>
              <a:t>І КАФЕДРИ Є АВТОРАМИ 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</a:rPr>
              <a:t>5-х підручників;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</a:rPr>
              <a:t>3-х науково-методичних посібників;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</a:rPr>
              <a:t>9-и патентів України;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</a:rPr>
              <a:t>понад 70 наукових статей у фахових та зарубіжних виданнях. 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1400" dirty="0" smtClean="0">
                <a:latin typeface="Franklin Gothic Demi" pitchFamily="34" charset="0"/>
              </a:rPr>
              <a:t>Викладачі кафедри є експертами - дорадниками з питань систем управління якістю та впровадження </a:t>
            </a:r>
            <a:r>
              <a:rPr lang="uk-UA" sz="1400" dirty="0" err="1" smtClean="0">
                <a:latin typeface="Franklin Gothic Demi" pitchFamily="34" charset="0"/>
              </a:rPr>
              <a:t>НАССР</a:t>
            </a:r>
            <a:r>
              <a:rPr lang="uk-UA" sz="1400" dirty="0" smtClean="0">
                <a:latin typeface="Franklin Gothic Demi" pitchFamily="34" charset="0"/>
              </a:rPr>
              <a:t>, ветеринарно-санітарної експертизи та  харчових технологій </a:t>
            </a:r>
          </a:p>
          <a:p>
            <a:pPr>
              <a:lnSpc>
                <a:spcPct val="120000"/>
              </a:lnSpc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1" name="Рисунок 20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ПЕРЕВАГИ СПЕЦІАЛЬНОСТІ</a:t>
            </a:r>
          </a:p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технолог з харчового виробництва – професія творча, соціально та професійно відповідальна і  затребувана ринком.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харчова галузь  не  схильна до сильних кризових  ринкових  явищ, що суттєво знижує ризик безробіття  фахівців;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навіть у кризові періоди економіки харчова галузь є  об</a:t>
            </a:r>
            <a:r>
              <a:rPr lang="uk-UA" sz="1400" dirty="0" smtClean="0">
                <a:latin typeface="Times New Roman"/>
                <a:cs typeface="Times New Roman"/>
              </a:rPr>
              <a:t>'</a:t>
            </a: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єктом надходження  іноземних інвестицій, генератором технологічних інновацій;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технологу не загрожує  звільнення за  досягненням  певної вікової  категорії. Талановитий компетентний творчий технолог  цінується  й  у  зрілому  віці.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при підготовці бакалаврів  у ХДАУ приділяється увага циклу дисциплін з громадського харчування, що створює додаткові  сфери для працевлаштування, посилює конкурентоспроможність фахівців на ринку праці.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Високий стабільний доход.</a:t>
            </a:r>
            <a:endParaRPr lang="ru-RU" sz="1400" dirty="0" smtClean="0">
              <a:solidFill>
                <a:srgbClr val="008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БАКАЛАВР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З  ХАРЧОВИХ ТЕХНОЛОГІЙ  </a:t>
            </a:r>
          </a:p>
          <a:p>
            <a:pPr algn="ctr">
              <a:defRPr/>
            </a:pPr>
            <a:r>
              <a:rPr lang="uk-UA" sz="1400" b="1" dirty="0" smtClean="0">
                <a:solidFill>
                  <a:srgbClr val="FF0000"/>
                </a:solidFill>
                <a:latin typeface="Franklin Gothic Demi" pitchFamily="34" charset="0"/>
                <a:cs typeface="Times New Roman" pitchFamily="18" charset="0"/>
              </a:rPr>
              <a:t>МОЖЕ ОПАНУВАТИ ПОСАДИ:</a:t>
            </a:r>
          </a:p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головний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інженер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головний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технолог;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начальник цеху (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зміни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);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завідувач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виробництва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інженер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 контролю 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якості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харчових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Franklin Gothic Demi" pitchFamily="34" charset="0"/>
                <a:cs typeface="Times New Roman" pitchFamily="18" charset="0"/>
              </a:rPr>
              <a:t>продуктів</a:t>
            </a:r>
            <a:r>
              <a:rPr lang="ru-RU" sz="1400" dirty="0" smtClean="0">
                <a:latin typeface="Franklin Gothic Demi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завідувач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лабораторії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науково-дослідних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проектно-конструкторських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установах</a:t>
            </a:r>
            <a:r>
              <a:rPr lang="uk-UA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rgbClr val="008000"/>
              </a:solidFill>
              <a:latin typeface="Franklin Gothic Dem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завідувач </a:t>
            </a:r>
            <a:r>
              <a:rPr lang="uk-UA" sz="1400" dirty="0" err="1" smtClean="0">
                <a:latin typeface="Franklin Gothic Demi" pitchFamily="34" charset="0"/>
                <a:cs typeface="Times New Roman" pitchFamily="18" charset="0"/>
              </a:rPr>
              <a:t>відділу\лабораторії</a:t>
            </a:r>
            <a:r>
              <a:rPr lang="uk-UA" sz="1400" dirty="0" smtClean="0">
                <a:latin typeface="Franklin Gothic Demi" pitchFamily="34" charset="0"/>
                <a:cs typeface="Times New Roman" pitchFamily="18" charset="0"/>
              </a:rPr>
              <a:t> в організаціях з контролю якості харчових продуктів; </a:t>
            </a:r>
            <a:endParaRPr lang="ru-RU" sz="1400" dirty="0" smtClean="0">
              <a:latin typeface="Franklin Gothic Dem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викладач професійно-технічного закладу та інші</a:t>
            </a:r>
            <a:r>
              <a:rPr lang="ru-RU" sz="1400" dirty="0" smtClean="0">
                <a:solidFill>
                  <a:srgbClr val="008000"/>
                </a:solidFill>
                <a:latin typeface="Franklin Gothic Demi" pitchFamily="34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980728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ОБЕРИ  СПЕЦІАЛЬНІСТЬ   “ХАРЧОВІ ТЕХНОЛОГІЇ”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!</a:t>
            </a:r>
            <a:endPara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4" name="Рисунок 23" descr="C:\Users\Виталий\Desktop\Презентация1214.jpg"/>
          <p:cNvPicPr/>
          <p:nvPr/>
        </p:nvPicPr>
        <p:blipFill>
          <a:blip r:embed="rId4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36512" y="2852936"/>
            <a:ext cx="9107488" cy="28529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980728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НАВЧАЛЬНИЙ  ПРОЦЕС У ЛАБОРАТОРІЯХ  КАФЕДРИ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074" name="Picture 2" descr="G:\ИДЕИ   ИННОВАЦИИ\ХДАУ фото навчальна робота\IMG_850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9051" t="11151" b="29000"/>
          <a:stretch>
            <a:fillRect/>
          </a:stretch>
        </p:blipFill>
        <p:spPr bwMode="auto">
          <a:xfrm>
            <a:off x="179512" y="4437112"/>
            <a:ext cx="3714191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ИДЕИ   ИННОВАЦИИ\ХДАУ фото навчальна робота\IMG_8516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t="3801" r="10626"/>
          <a:stretch>
            <a:fillRect/>
          </a:stretch>
        </p:blipFill>
        <p:spPr bwMode="auto">
          <a:xfrm>
            <a:off x="6639796" y="4653136"/>
            <a:ext cx="2324691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G:\ИДЕИ   ИННОВАЦИИ\ХДАУ фото навчальна робота\IMG_8589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12988" t="6294" b="11019"/>
          <a:stretch>
            <a:fillRect/>
          </a:stretch>
        </p:blipFill>
        <p:spPr bwMode="auto">
          <a:xfrm>
            <a:off x="5148063" y="1844824"/>
            <a:ext cx="3750863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ИДЕИ   ИННОВАЦИИ\ХДАУ фото навчальна робота\17862784_224846007992535_5563724089310822607_n.jpg"/>
          <p:cNvPicPr/>
          <p:nvPr/>
        </p:nvPicPr>
        <p:blipFill>
          <a:blip r:embed="rId7" cstate="print"/>
          <a:srcRect t="20270" b="15111"/>
          <a:stretch>
            <a:fillRect/>
          </a:stretch>
        </p:blipFill>
        <p:spPr bwMode="auto">
          <a:xfrm>
            <a:off x="3275856" y="2276872"/>
            <a:ext cx="1584176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G:\плакат Поддубняк РЕКЛАМА ЕДА 2017\плакат _ лето 2017\IMG_3199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179512" y="2204864"/>
            <a:ext cx="273630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G:\плакат Поддубняк РЕКЛАМА ЕДА 2017\плакат _ лето 2017\хлеб.jp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 l="2832" t="20000" r="3732" b="16001"/>
          <a:stretch>
            <a:fillRect/>
          </a:stretch>
        </p:blipFill>
        <p:spPr bwMode="auto">
          <a:xfrm>
            <a:off x="4211960" y="4869160"/>
            <a:ext cx="2079231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C:\Users\Виталий\Desktop\Презентация1214.jpg"/>
          <p:cNvPicPr/>
          <p:nvPr/>
        </p:nvPicPr>
        <p:blipFill>
          <a:blip r:embed="rId10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36512" y="2852936"/>
            <a:ext cx="9107488" cy="285293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23528" y="1124744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НАВЧАЛЬНИЙ  ПРОЦЕС ЗА МЕЖАМИ УНІВЕРСИТЕТУ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39552" y="4725144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uk-UA" sz="2400" b="1" dirty="0" smtClean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ПІДПРИЄМСТВА, ЯКІ ВІДВІДУЮТЬ СТУДЕНТИ ПІД ЧАС НАВЧАННЯ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ТА</a:t>
            </a:r>
            <a:r>
              <a:rPr lang="uk-UA" sz="2400" b="1" dirty="0" smtClean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НА ЯКИХ ПРОХОДЯТЬ ПРАКТИКУ:</a:t>
            </a:r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uk-UA" sz="2400" b="1" dirty="0" smtClean="0">
                <a:solidFill>
                  <a:srgbClr val="008000"/>
                </a:solidFill>
                <a:latin typeface="Franklin Gothic Demi" pitchFamily="34" charset="0"/>
              </a:rPr>
              <a:t> </a:t>
            </a:r>
            <a:endParaRPr lang="ru-RU" sz="2400" dirty="0" smtClean="0">
              <a:solidFill>
                <a:srgbClr val="008000"/>
              </a:solidFill>
              <a:latin typeface="Franklin Gothic Demi" pitchFamily="34" charset="0"/>
            </a:endParaRPr>
          </a:p>
          <a:p>
            <a:pPr algn="just"/>
            <a:r>
              <a:rPr lang="uk-UA" sz="2400" dirty="0" smtClean="0">
                <a:solidFill>
                  <a:srgbClr val="006600"/>
                </a:solidFill>
                <a:latin typeface="Franklin Gothic Demi" pitchFamily="34" charset="0"/>
              </a:rPr>
              <a:t>ТОВ «</a:t>
            </a:r>
            <a:r>
              <a:rPr lang="uk-UA" sz="2400" dirty="0" err="1" smtClean="0">
                <a:solidFill>
                  <a:srgbClr val="006600"/>
                </a:solidFill>
                <a:latin typeface="Franklin Gothic Demi" pitchFamily="34" charset="0"/>
              </a:rPr>
              <a:t>Данон</a:t>
            </a:r>
            <a:r>
              <a:rPr lang="uk-UA" sz="2400" dirty="0" smtClean="0">
                <a:solidFill>
                  <a:srgbClr val="006600"/>
                </a:solidFill>
                <a:latin typeface="Franklin Gothic Demi" pitchFamily="34" charset="0"/>
              </a:rPr>
              <a:t> - Дніпро», компанія «Грін Тім», ЗАТ «Чумак», виноробне господарство князя П.Н. Трубецького, </a:t>
            </a:r>
            <a:r>
              <a:rPr lang="uk-UA" sz="2400" dirty="0" err="1" smtClean="0">
                <a:solidFill>
                  <a:srgbClr val="006600"/>
                </a:solidFill>
                <a:latin typeface="Franklin Gothic Demi" pitchFamily="34" charset="0"/>
              </a:rPr>
              <a:t>ПРаТ</a:t>
            </a:r>
            <a:r>
              <a:rPr lang="uk-UA" sz="2400" dirty="0" smtClean="0">
                <a:solidFill>
                  <a:srgbClr val="006600"/>
                </a:solidFill>
                <a:latin typeface="Franklin Gothic Demi" pitchFamily="34" charset="0"/>
              </a:rPr>
              <a:t> «Херсонський хлібокомбінат», Дім марочних </a:t>
            </a:r>
            <a:r>
              <a:rPr lang="uk-UA" sz="2400" dirty="0" err="1" smtClean="0">
                <a:solidFill>
                  <a:srgbClr val="006600"/>
                </a:solidFill>
                <a:latin typeface="Franklin Gothic Demi" pitchFamily="34" charset="0"/>
              </a:rPr>
              <a:t>кон'яків</a:t>
            </a:r>
            <a:r>
              <a:rPr lang="uk-UA" sz="2400" dirty="0" smtClean="0">
                <a:solidFill>
                  <a:srgbClr val="006600"/>
                </a:solidFill>
                <a:latin typeface="Franklin Gothic Demi" pitchFamily="34" charset="0"/>
              </a:rPr>
              <a:t>  «Таврія», ПП </a:t>
            </a:r>
            <a:r>
              <a:rPr lang="uk-UA" sz="2400" dirty="0" err="1" smtClean="0">
                <a:solidFill>
                  <a:srgbClr val="006600"/>
                </a:solidFill>
                <a:latin typeface="Franklin Gothic Demi" pitchFamily="34" charset="0"/>
              </a:rPr>
              <a:t>Урсуленко</a:t>
            </a:r>
            <a:r>
              <a:rPr lang="uk-UA" sz="2400" dirty="0" smtClean="0">
                <a:solidFill>
                  <a:srgbClr val="006600"/>
                </a:solidFill>
                <a:latin typeface="Franklin Gothic Demi" pitchFamily="34" charset="0"/>
              </a:rPr>
              <a:t> О.А. «Оса» та інші.</a:t>
            </a:r>
            <a:endParaRPr lang="ru-RU" sz="2400" dirty="0" smtClean="0">
              <a:solidFill>
                <a:srgbClr val="006600"/>
              </a:solidFill>
              <a:latin typeface="Franklin Gothic Dem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uk-U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6" name="Рисунок 25" descr="G:\999999999999999999\9999999999999999999999999\21730803_289385338205268_7393403793803209658_n.jpg"/>
          <p:cNvPicPr/>
          <p:nvPr/>
        </p:nvPicPr>
        <p:blipFill>
          <a:blip r:embed="rId4" cstate="print"/>
          <a:srcRect t="14847" b="14192"/>
          <a:stretch>
            <a:fillRect/>
          </a:stretch>
        </p:blipFill>
        <p:spPr bwMode="auto">
          <a:xfrm>
            <a:off x="2483768" y="1844824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999999999999999999\9999999999999999999999999\21751544_289385311538604_8026927632867691475_n.jpg"/>
          <p:cNvPicPr/>
          <p:nvPr/>
        </p:nvPicPr>
        <p:blipFill>
          <a:blip r:embed="rId5" cstate="print">
            <a:lum bright="1000" contrast="10000"/>
          </a:blip>
          <a:srcRect l="15038" r="25236"/>
          <a:stretch>
            <a:fillRect/>
          </a:stretch>
        </p:blipFill>
        <p:spPr bwMode="auto">
          <a:xfrm>
            <a:off x="5508104" y="3284984"/>
            <a:ext cx="792088" cy="10081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999999999999999999\9999999999999999999999999\IMG_0911.JPG"/>
          <p:cNvPicPr/>
          <p:nvPr/>
        </p:nvPicPr>
        <p:blipFill>
          <a:blip r:embed="rId6" cstate="print">
            <a:lum contrast="20000"/>
          </a:blip>
          <a:srcRect l="8757" r="2740" b="11066"/>
          <a:stretch>
            <a:fillRect/>
          </a:stretch>
        </p:blipFill>
        <p:spPr bwMode="auto">
          <a:xfrm>
            <a:off x="6804248" y="1772816"/>
            <a:ext cx="187220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999999999999999999\9999999999999999999999999\IMG_0825.JPG"/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51520" y="1844824"/>
            <a:ext cx="1944216" cy="2694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C:\Users\Виталий\Desktop\Презентация1214.jpg"/>
          <p:cNvPicPr/>
          <p:nvPr/>
        </p:nvPicPr>
        <p:blipFill>
          <a:blip r:embed="rId8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105273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ВИЇЗДНІ ПРАКТИЧНІ ЗАНЯТТЯ  СТУДЕНТІВ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" name="Picture 2" descr="G:\ИДЕИ   ИННОВАЦИИ\ХДАУ фото навчальна робота\17362628_211793785964424_6861641912690873680_n.jpg"/>
          <p:cNvPicPr>
            <a:picLocks noChangeAspect="1" noChangeArrowheads="1"/>
          </p:cNvPicPr>
          <p:nvPr/>
        </p:nvPicPr>
        <p:blipFill>
          <a:blip r:embed="rId4" cstate="print"/>
          <a:srcRect l="11400" t="10709" r="15020" b="7765"/>
          <a:stretch>
            <a:fillRect/>
          </a:stretch>
        </p:blipFill>
        <p:spPr bwMode="auto">
          <a:xfrm>
            <a:off x="395536" y="4437112"/>
            <a:ext cx="232500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G:\ИДЕИ   ИННОВАЦИИ\ХДАУ фото навчальна робота\17352322_211793775964425_8471361482028457557_n.jpg"/>
          <p:cNvPicPr/>
          <p:nvPr/>
        </p:nvPicPr>
        <p:blipFill>
          <a:blip r:embed="rId5" cstate="print"/>
          <a:srcRect b="15939"/>
          <a:stretch>
            <a:fillRect/>
          </a:stretch>
        </p:blipFill>
        <p:spPr bwMode="auto">
          <a:xfrm>
            <a:off x="395536" y="2204864"/>
            <a:ext cx="266429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плакат Поддубняк РЕКЛАМА ЕДА 2017\плакат _ лето 2017\практика.jpg"/>
          <p:cNvPicPr/>
          <p:nvPr/>
        </p:nvPicPr>
        <p:blipFill>
          <a:blip r:embed="rId6" cstate="print">
            <a:lum contrast="30000"/>
          </a:blip>
          <a:srcRect r="5389"/>
          <a:stretch>
            <a:fillRect/>
          </a:stretch>
        </p:blipFill>
        <p:spPr bwMode="auto">
          <a:xfrm>
            <a:off x="5602110" y="4480520"/>
            <a:ext cx="3074346" cy="19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плакат Поддубняк РЕКЛАМА ЕДА 2017\плакат _ лето 2017\DSCN3405.JPG"/>
          <p:cNvPicPr/>
          <p:nvPr/>
        </p:nvPicPr>
        <p:blipFill>
          <a:blip r:embed="rId7" cstate="print">
            <a:lum contrast="30000"/>
          </a:blip>
          <a:srcRect l="1972" b="18322"/>
          <a:stretch>
            <a:fillRect/>
          </a:stretch>
        </p:blipFill>
        <p:spPr bwMode="auto">
          <a:xfrm>
            <a:off x="6067538" y="2204369"/>
            <a:ext cx="2608918" cy="17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G:\плакат Поддубняк РЕКЛАМА ЕДА 2017\плакат _ лето 2017\siYluy1nS5c.jpg"/>
          <p:cNvPicPr/>
          <p:nvPr/>
        </p:nvPicPr>
        <p:blipFill>
          <a:blip r:embed="rId8" cstate="print">
            <a:lum contrast="30000"/>
          </a:blip>
          <a:srcRect l="13772" r="23959"/>
          <a:stretch>
            <a:fillRect/>
          </a:stretch>
        </p:blipFill>
        <p:spPr bwMode="auto">
          <a:xfrm>
            <a:off x="3491880" y="1844824"/>
            <a:ext cx="2136287" cy="2244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999999999999999999\9999999999999999999999999\21688465_291877121289423_4747335484160742679_o.jpg"/>
          <p:cNvPicPr/>
          <p:nvPr/>
        </p:nvPicPr>
        <p:blipFill>
          <a:blip r:embed="rId9" cstate="print">
            <a:lum contrast="30000"/>
          </a:blip>
          <a:srcRect t="26496" r="19933"/>
          <a:stretch>
            <a:fillRect/>
          </a:stretch>
        </p:blipFill>
        <p:spPr bwMode="auto">
          <a:xfrm>
            <a:off x="2915816" y="4509120"/>
            <a:ext cx="2304256" cy="1699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C:\Users\Виталий\Desktop\Презентация1214.jpg"/>
          <p:cNvPicPr/>
          <p:nvPr/>
        </p:nvPicPr>
        <p:blipFill>
          <a:blip r:embed="rId10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0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340768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105273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НАВЧАЛЬНІ  ЕКСКУРСІЇ  СТУДЕНТІВ 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7" name="Рисунок 26" descr="G:\плакат Поддубняк РЕКЛАМА ЕДА 2017\плакат _ лето 2017\DSCN3687.JPG"/>
          <p:cNvPicPr/>
          <p:nvPr/>
        </p:nvPicPr>
        <p:blipFill>
          <a:blip r:embed="rId4" cstate="print">
            <a:lum contrast="20000"/>
          </a:blip>
          <a:srcRect l="5737" t="4368" b="17230"/>
          <a:stretch>
            <a:fillRect/>
          </a:stretch>
        </p:blipFill>
        <p:spPr bwMode="auto">
          <a:xfrm>
            <a:off x="395536" y="4725144"/>
            <a:ext cx="2867349" cy="1787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G:\плакат Поддубняк РЕКЛАМА ЕДА 2017\плакат _ лето 2017\DSCN3627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563888" y="4725144"/>
            <a:ext cx="2376264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G:\плакат Поддубняк РЕКЛАМА ЕДА 2017\плакат _ лето 2017\IMG_0761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39552" y="2060848"/>
            <a:ext cx="3312368" cy="224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G:\плакат Поддубняк РЕКЛАМА ЕДА 2017\плакат _ лето 2017\DSCN3582.JPG"/>
          <p:cNvPicPr/>
          <p:nvPr/>
        </p:nvPicPr>
        <p:blipFill>
          <a:blip r:embed="rId7" cstate="print">
            <a:lum contrast="10000"/>
          </a:blip>
          <a:srcRect b="12973"/>
          <a:stretch>
            <a:fillRect/>
          </a:stretch>
        </p:blipFill>
        <p:spPr bwMode="auto">
          <a:xfrm>
            <a:off x="4788024" y="1988840"/>
            <a:ext cx="3816424" cy="2286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 descr="G:\плакат Поддубняк РЕКЛАМА ЕДА 2017\плакат _ лето 2017\DSCN3867.JPG"/>
          <p:cNvPicPr/>
          <p:nvPr/>
        </p:nvPicPr>
        <p:blipFill>
          <a:blip r:embed="rId8" cstate="print">
            <a:lum contrast="10000"/>
          </a:blip>
          <a:srcRect l="9012" t="17031" b="13305"/>
          <a:stretch>
            <a:fillRect/>
          </a:stretch>
        </p:blipFill>
        <p:spPr bwMode="auto">
          <a:xfrm>
            <a:off x="6228184" y="4653136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C:\Users\Виталий\Desktop\Презентация1214.jpg"/>
          <p:cNvPicPr/>
          <p:nvPr/>
        </p:nvPicPr>
        <p:blipFill>
          <a:blip r:embed="rId9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 descr="D:\КАФЕДРА ХАРЧОВИХ ТЕХНОЛОГІЙ\НМКД И НАГРУЗКА 2017 - 2018\ИДЕИ   ИННОВАЦИИ\для ректора\желтый фон 3.jpg"/>
          <p:cNvPicPr>
            <a:picLocks noChangeAspect="1" noChangeArrowheads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 bwMode="auto">
          <a:xfrm>
            <a:off x="36512" y="2924944"/>
            <a:ext cx="914400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ДЕРЖАВНИЙ ВИЩИЙ НАВЧАЛЬНИЙ ЗАКЛАД 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“ХЕРСОНСЬКИЙ ДЕРЖАВНИЙ АГРАРНИЙ УНІВЕРСИТЕТ”</a:t>
            </a:r>
            <a:br>
              <a:rPr lang="uk-UA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СПЕЦІАЛЬНІСТЬ 181 “ХАРЧОВІ ТЕХНОЛОГІЇ”</a:t>
            </a:r>
            <a:b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</a:b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 </a:t>
            </a:r>
            <a:endParaRPr lang="ru-RU" sz="20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92696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8000"/>
                </a:solidFill>
                <a:latin typeface="Franklin Gothic Demi" pitchFamily="34" charset="0"/>
              </a:rPr>
              <a:t>1874</a:t>
            </a:r>
            <a:endParaRPr lang="ru-RU" dirty="0">
              <a:solidFill>
                <a:srgbClr val="008000"/>
              </a:solidFill>
              <a:latin typeface="Franklin Gothic Demi" pitchFamily="34" charset="0"/>
            </a:endParaRPr>
          </a:p>
        </p:txBody>
      </p:sp>
      <p:pic>
        <p:nvPicPr>
          <p:cNvPr id="8" name="Picture 14" descr="C:\Users\kaur_p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9" y="115889"/>
            <a:ext cx="654545" cy="6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644008" y="1124744"/>
            <a:ext cx="428396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2132856"/>
            <a:ext cx="432048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11760" y="148478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331640" y="1340768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644008" y="2204864"/>
            <a:ext cx="396044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536" y="1556792"/>
            <a:ext cx="3888432" cy="437376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139700" dist="38100" sx="54000" sy="540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67544" y="1412776"/>
            <a:ext cx="4320480" cy="52565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sx="52000" sy="520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uk-UA" sz="1400" dirty="0" smtClean="0">
              <a:solidFill>
                <a:srgbClr val="FF0000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860032" y="1340768"/>
            <a:ext cx="3888432" cy="50405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51520" y="980728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СТУДЕНТИ 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КАФЕДРИ – ОКРАСА СВЯТ 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УНІВЕРСИТЕТУ !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2" name="Рисунок 21" descr="G:\ИДЕИ   ИННОВАЦИИ\ХДАУ фото навчальна робота\14976700_120918791718591_4090029553406381149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00808"/>
            <a:ext cx="3672408" cy="286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ИДЕИ   ИННОВАЦИИ\ХДАУ фото навчальна робота\15542081_161243641019439_2214227394888593301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628800"/>
            <a:ext cx="223224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G:\ИДЕИ   ИННОВАЦИИ\ХДАУ фото навчальна робота\15726827_167436223733514_365169342043749760_n.jpg"/>
          <p:cNvPicPr/>
          <p:nvPr/>
        </p:nvPicPr>
        <p:blipFill>
          <a:blip r:embed="rId6" cstate="print"/>
          <a:srcRect l="8358" r="10252" b="7182"/>
          <a:stretch>
            <a:fillRect/>
          </a:stretch>
        </p:blipFill>
        <p:spPr bwMode="auto">
          <a:xfrm>
            <a:off x="179512" y="1700808"/>
            <a:ext cx="2304256" cy="3317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 descr="G:\ИДЕИ   ИННОВАЦИИ\ХДАУ фото навчальна робота\17855204_223422294801573_7414588541083938689_o.jpg"/>
          <p:cNvPicPr/>
          <p:nvPr/>
        </p:nvPicPr>
        <p:blipFill>
          <a:blip r:embed="rId7" cstate="print"/>
          <a:srcRect r="5128"/>
          <a:stretch>
            <a:fillRect/>
          </a:stretch>
        </p:blipFill>
        <p:spPr bwMode="auto">
          <a:xfrm>
            <a:off x="3203848" y="4797152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ИДЕИ   ИННОВАЦИИ\кексы сердеч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301208"/>
            <a:ext cx="1512169" cy="1132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G:\ИДЕИ   ИННОВАЦИИ\печенье на тарелке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445224"/>
            <a:ext cx="1551021" cy="112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C:\Users\Виталий\Desktop\Презентация1214.jpg"/>
          <p:cNvPicPr/>
          <p:nvPr/>
        </p:nvPicPr>
        <p:blipFill>
          <a:blip r:embed="rId10" cstate="print"/>
          <a:srcRect l="34819" t="65192" r="34617"/>
          <a:stretch>
            <a:fillRect/>
          </a:stretch>
        </p:blipFill>
        <p:spPr bwMode="auto">
          <a:xfrm>
            <a:off x="8028385" y="116632"/>
            <a:ext cx="936104" cy="864096"/>
          </a:xfrm>
          <a:prstGeom prst="ellipse">
            <a:avLst/>
          </a:prstGeom>
          <a:ln w="63500" cap="rnd">
            <a:solidFill>
              <a:srgbClr val="FFFF00">
                <a:alpha val="1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562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ДЕРЖАВНИЙ ВИЩИЙ НАВЧАЛЬНИЙ ЗАКЛАД  “ХЕРСОНСЬКИЙ ДЕРЖАВНИЙ АГРАРНИЙ УНІВЕРСИТЕТ”</vt:lpstr>
      <vt:lpstr>ДЕРЖАВНИЙ ВИЩИЙ НАВЧАЛЬНИЙ ЗАКЛАД  “ХЕРСОНСЬКИЙ ДЕРЖАВНИЙ АГРАРНИЙ УНІВЕРСИТЕТ” 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 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  <vt:lpstr>ДЕРЖАВНИЙ ВИЩИЙ НАВЧАЛЬНИЙ ЗАКЛАД  “ХЕРСОНСЬКИЙ ДЕРЖАВНИЙ АГРАРНИЙ УНІВЕРСИТЕТ” СПЕЦІАЛЬНІСТЬ 181 “ХАРЧОВІ ТЕХНОЛОГІЇ”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ВИЩИЙ НАВЧАЛЬНИЙ ЗАКЛАД “ХЕРСОНСЬКИЙ ДЕРЖАВНИЙ АГРАРНИЙ УНІВЕРСИТЕТ” СПЕЦІАЛЬНІСТЬ 181 “ХАРЧОВІ ТЕХНОЛОГІЇ”</dc:title>
  <dc:creator>Татьяна</dc:creator>
  <cp:lastModifiedBy>Татьна</cp:lastModifiedBy>
  <cp:revision>201</cp:revision>
  <dcterms:created xsi:type="dcterms:W3CDTF">2017-09-23T17:54:30Z</dcterms:created>
  <dcterms:modified xsi:type="dcterms:W3CDTF">2017-09-27T11:58:41Z</dcterms:modified>
</cp:coreProperties>
</file>